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A3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7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7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4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7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6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2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6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0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BFBF7-B8B1-4CE4-8E15-5711B0757A1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2C95-ED7A-4CA1-831A-AB658474A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0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56934" y="-38099"/>
            <a:ext cx="1462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</a:rPr>
              <a:t>Toán</a:t>
            </a:r>
            <a:endParaRPr lang="en-US" sz="24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00768" y="403551"/>
            <a:ext cx="9509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</a:rPr>
              <a:t>Phép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</a:rPr>
              <a:t>tiếp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theo</a:t>
            </a:r>
            <a:r>
              <a:rPr lang="en-US" sz="3200" b="1" dirty="0" smtClean="0">
                <a:solidFill>
                  <a:srgbClr val="FF0000"/>
                </a:solidFill>
              </a:rPr>
              <a:t>) (</a:t>
            </a:r>
            <a:r>
              <a:rPr lang="en-US" sz="3200" b="1" dirty="0" err="1" smtClean="0">
                <a:solidFill>
                  <a:srgbClr val="FF0000"/>
                </a:solidFill>
              </a:rPr>
              <a:t>trang</a:t>
            </a:r>
            <a:r>
              <a:rPr lang="en-US" sz="3200" b="1" dirty="0" smtClean="0">
                <a:solidFill>
                  <a:srgbClr val="FF0000"/>
                </a:solidFill>
              </a:rPr>
              <a:t> 127)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73049" y="952827"/>
            <a:ext cx="4311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CC"/>
                </a:solidFill>
              </a:rPr>
              <a:t>Ví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dụ</a:t>
            </a:r>
            <a:r>
              <a:rPr lang="en-US" sz="2800" b="1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Có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băng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giấy</a:t>
            </a:r>
            <a:r>
              <a:rPr lang="en-US" sz="2800" dirty="0" smtClean="0">
                <a:solidFill>
                  <a:srgbClr val="0000CC"/>
                </a:solidFill>
              </a:rPr>
              <a:t>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8"/>
              <p:cNvSpPr txBox="1">
                <a:spLocks noChangeArrowheads="1"/>
              </p:cNvSpPr>
              <p:nvPr/>
            </p:nvSpPr>
            <p:spPr bwMode="auto">
              <a:xfrm>
                <a:off x="1014443" y="2499435"/>
                <a:ext cx="3951288" cy="7827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err="1">
                    <a:solidFill>
                      <a:srgbClr val="0000CC"/>
                    </a:solidFill>
                  </a:rPr>
                  <a:t>B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ạn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An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lấy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. </a:t>
                </a:r>
                <a:endParaRPr lang="en-US" sz="28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4443" y="2499435"/>
                <a:ext cx="3951288" cy="782715"/>
              </a:xfrm>
              <a:prstGeom prst="rect">
                <a:avLst/>
              </a:prstGeom>
              <a:blipFill rotWithShape="0">
                <a:blip r:embed="rId2"/>
                <a:stretch>
                  <a:fillRect l="-3082" r="-770" b="-85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73049" y="3674779"/>
            <a:ext cx="46926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00CC"/>
                </a:solidFill>
              </a:rPr>
              <a:t>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cả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hai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đã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lấy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bao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nhiêu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phần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băng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giấy</a:t>
            </a:r>
            <a:r>
              <a:rPr lang="en-US" sz="2800" dirty="0" smtClean="0">
                <a:solidFill>
                  <a:srgbClr val="0000CC"/>
                </a:solidFill>
              </a:rPr>
              <a:t>?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91442"/>
              </p:ext>
            </p:extLst>
          </p:nvPr>
        </p:nvGraphicFramePr>
        <p:xfrm>
          <a:off x="6129633" y="3998524"/>
          <a:ext cx="4473516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7539"/>
                <a:gridCol w="731520"/>
                <a:gridCol w="731520"/>
                <a:gridCol w="770709"/>
                <a:gridCol w="757646"/>
                <a:gridCol w="74458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AutoShape 74"/>
          <p:cNvSpPr>
            <a:spLocks/>
          </p:cNvSpPr>
          <p:nvPr/>
        </p:nvSpPr>
        <p:spPr bwMode="auto">
          <a:xfrm rot="5433146" flipH="1">
            <a:off x="7023253" y="1085624"/>
            <a:ext cx="387215" cy="2170822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AutoShape 74"/>
          <p:cNvSpPr>
            <a:spLocks/>
          </p:cNvSpPr>
          <p:nvPr/>
        </p:nvSpPr>
        <p:spPr bwMode="auto">
          <a:xfrm rot="5433146" flipH="1">
            <a:off x="6645084" y="2588636"/>
            <a:ext cx="368720" cy="1479447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918669" y="922664"/>
            <a:ext cx="63622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Ta chia </a:t>
            </a:r>
            <a:r>
              <a:rPr lang="en-US" sz="2800" dirty="0" err="1" smtClean="0"/>
              <a:t>băng</a:t>
            </a:r>
            <a:r>
              <a:rPr lang="en-US" sz="2800" dirty="0" smtClean="0"/>
              <a:t> </a:t>
            </a:r>
            <a:r>
              <a:rPr lang="en-US" sz="2800" dirty="0" err="1" smtClean="0"/>
              <a:t>giấy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6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.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1007503" y="1445884"/>
                <a:ext cx="3958228" cy="778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err="1" smtClean="0">
                    <a:solidFill>
                      <a:srgbClr val="0000CC"/>
                    </a:solidFill>
                  </a:rPr>
                  <a:t>Bạn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Hà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lấy</a:t>
                </a:r>
                <a:r>
                  <a:rPr lang="en-US" sz="2800" dirty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băng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</a:rPr>
                  <a:t>giấy</a:t>
                </a:r>
                <a:r>
                  <a:rPr lang="en-US" sz="2800" dirty="0" smtClean="0">
                    <a:solidFill>
                      <a:srgbClr val="0000CC"/>
                    </a:solidFill>
                  </a:rPr>
                  <a:t>, </a:t>
                </a:r>
              </a:p>
            </p:txBody>
          </p:sp>
        </mc:Choice>
        <mc:Fallback xmlns="">
          <p:sp>
            <p:nvSpPr>
              <p:cNvPr id="17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7503" y="1445884"/>
                <a:ext cx="3958228" cy="778483"/>
              </a:xfrm>
              <a:prstGeom prst="rect">
                <a:avLst/>
              </a:prstGeom>
              <a:blipFill rotWithShape="0">
                <a:blip r:embed="rId3"/>
                <a:stretch>
                  <a:fillRect l="-3077" b="-85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33784"/>
              </p:ext>
            </p:extLst>
          </p:nvPr>
        </p:nvGraphicFramePr>
        <p:xfrm>
          <a:off x="6129633" y="1568352"/>
          <a:ext cx="4473516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7539"/>
                <a:gridCol w="731520"/>
                <a:gridCol w="731520"/>
                <a:gridCol w="770709"/>
                <a:gridCol w="757646"/>
                <a:gridCol w="74458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216860" y="2112831"/>
                <a:ext cx="354584" cy="6020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860" y="2112831"/>
                <a:ext cx="354584" cy="60208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8652"/>
              </p:ext>
            </p:extLst>
          </p:nvPr>
        </p:nvGraphicFramePr>
        <p:xfrm>
          <a:off x="6108971" y="2747556"/>
          <a:ext cx="4473516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7539"/>
                <a:gridCol w="731520"/>
                <a:gridCol w="731520"/>
                <a:gridCol w="770709"/>
                <a:gridCol w="757646"/>
                <a:gridCol w="74458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29444" y="3301468"/>
                <a:ext cx="354584" cy="604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444" y="3301468"/>
                <a:ext cx="354584" cy="6042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utoShape 74"/>
          <p:cNvSpPr>
            <a:spLocks/>
          </p:cNvSpPr>
          <p:nvPr/>
        </p:nvSpPr>
        <p:spPr bwMode="auto">
          <a:xfrm rot="5433146" flipH="1">
            <a:off x="7046255" y="3541212"/>
            <a:ext cx="368720" cy="2147117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stCxn id="17" idx="3"/>
          </p:cNvCxnSpPr>
          <p:nvPr/>
        </p:nvCxnSpPr>
        <p:spPr>
          <a:xfrm>
            <a:off x="4965731" y="1835126"/>
            <a:ext cx="685769" cy="6374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965731" y="2926602"/>
            <a:ext cx="685769" cy="6374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75965" y="4170514"/>
            <a:ext cx="685769" cy="6374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48601" y="1172834"/>
            <a:ext cx="0" cy="34493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74"/>
          <p:cNvSpPr>
            <a:spLocks/>
          </p:cNvSpPr>
          <p:nvPr/>
        </p:nvSpPr>
        <p:spPr bwMode="auto">
          <a:xfrm rot="5433146" flipH="1">
            <a:off x="8915424" y="3871828"/>
            <a:ext cx="368720" cy="1479447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7053323" y="4818152"/>
                <a:ext cx="409086" cy="7720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323" y="4818152"/>
                <a:ext cx="409086" cy="7720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8922492" y="4812155"/>
                <a:ext cx="409086" cy="774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492" y="4812155"/>
                <a:ext cx="409086" cy="77495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57352" y="4708120"/>
                <a:ext cx="1017330" cy="812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352" y="4708120"/>
                <a:ext cx="1017330" cy="81227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277069" y="4852647"/>
            <a:ext cx="4380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Ta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phép</a:t>
            </a:r>
            <a:r>
              <a:rPr lang="en-US" sz="2800" dirty="0" smtClean="0"/>
              <a:t> </a:t>
            </a:r>
            <a:r>
              <a:rPr lang="en-US" sz="2800" dirty="0" err="1" smtClean="0"/>
              <a:t>tính</a:t>
            </a:r>
            <a:r>
              <a:rPr lang="en-US" sz="2800" dirty="0" smtClean="0"/>
              <a:t>: </a:t>
            </a:r>
            <a:endParaRPr lang="en-US" sz="2800" dirty="0"/>
          </a:p>
        </p:txBody>
      </p:sp>
      <p:sp>
        <p:nvSpPr>
          <p:cNvPr id="44" name="Text Box 57"/>
          <p:cNvSpPr txBox="1">
            <a:spLocks noChangeArrowheads="1"/>
          </p:cNvSpPr>
          <p:nvPr/>
        </p:nvSpPr>
        <p:spPr bwMode="auto">
          <a:xfrm>
            <a:off x="3401796" y="6184149"/>
            <a:ext cx="3795490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Hai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5" name="Oval 44"/>
          <p:cNvSpPr/>
          <p:nvPr/>
        </p:nvSpPr>
        <p:spPr>
          <a:xfrm>
            <a:off x="4493964" y="5220863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165215" y="5207274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740193" y="5622607"/>
            <a:ext cx="249689" cy="547953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141839" y="5663135"/>
            <a:ext cx="267048" cy="507425"/>
          </a:xfrm>
          <a:prstGeom prst="straightConnector1">
            <a:avLst/>
          </a:prstGeom>
          <a:ln w="57150">
            <a:solidFill>
              <a:srgbClr val="FA36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3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 animBg="1"/>
      <p:bldP spid="14" grpId="0" animBg="1"/>
      <p:bldP spid="16" grpId="0"/>
      <p:bldP spid="17" grpId="0"/>
      <p:bldP spid="19" grpId="0"/>
      <p:bldP spid="21" grpId="0"/>
      <p:bldP spid="22" grpId="0" animBg="1"/>
      <p:bldP spid="29" grpId="0" animBg="1"/>
      <p:bldP spid="30" grpId="0"/>
      <p:bldP spid="31" grpId="0"/>
      <p:bldP spid="32" grpId="0"/>
      <p:bldP spid="33" grpId="0"/>
      <p:bldP spid="44" grpId="0" animBg="1"/>
      <p:bldP spid="45" grpId="0" animBg="1"/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289769" y="146560"/>
            <a:ext cx="9933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Ta </a:t>
            </a:r>
            <a:r>
              <a:rPr lang="en-US" sz="2800" dirty="0" err="1" smtClean="0"/>
              <a:t>cần</a:t>
            </a:r>
            <a:r>
              <a:rPr lang="en-US" sz="2800" dirty="0" smtClean="0"/>
              <a:t> </a:t>
            </a:r>
            <a:r>
              <a:rPr lang="en-US" sz="2800" dirty="0" err="1" smtClean="0"/>
              <a:t>đưa</a:t>
            </a:r>
            <a:r>
              <a:rPr lang="en-US" sz="2800" dirty="0" smtClean="0"/>
              <a:t> </a:t>
            </a:r>
            <a:r>
              <a:rPr lang="en-US" sz="2800" dirty="0" err="1" smtClean="0"/>
              <a:t>phép</a:t>
            </a:r>
            <a:r>
              <a:rPr lang="en-US" sz="2800" dirty="0" smtClean="0"/>
              <a:t> </a:t>
            </a:r>
            <a:r>
              <a:rPr lang="en-US" sz="2800" dirty="0" err="1" smtClean="0"/>
              <a:t>cộng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phép</a:t>
            </a:r>
            <a:r>
              <a:rPr lang="en-US" sz="2800" dirty="0" smtClean="0"/>
              <a:t> </a:t>
            </a:r>
            <a:r>
              <a:rPr lang="en-US" sz="2800" dirty="0" err="1" smtClean="0"/>
              <a:t>cộng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: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72608" y="62530"/>
                <a:ext cx="1638205" cy="691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1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1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?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2608" y="62530"/>
                <a:ext cx="1638205" cy="69127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76673" y="1785628"/>
                <a:ext cx="2265748" cy="811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3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;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673" y="1785628"/>
                <a:ext cx="2265748" cy="81137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26535" y="1785628"/>
                <a:ext cx="2260939" cy="812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3 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2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535" y="1785628"/>
                <a:ext cx="2260939" cy="8122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89769" y="958128"/>
            <a:ext cx="58977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CC"/>
                </a:solidFill>
              </a:rPr>
              <a:t>Bước</a:t>
            </a:r>
            <a:r>
              <a:rPr lang="en-US" sz="2800" b="1" u="sng" dirty="0" smtClean="0">
                <a:solidFill>
                  <a:srgbClr val="0000CC"/>
                </a:solidFill>
              </a:rPr>
              <a:t> 1: </a:t>
            </a:r>
            <a:r>
              <a:rPr lang="en-US" sz="2800" dirty="0" err="1"/>
              <a:t>Q</a:t>
            </a:r>
            <a:r>
              <a:rPr lang="en-US" sz="2800" dirty="0" err="1" smtClean="0"/>
              <a:t>uy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:</a:t>
            </a:r>
            <a:r>
              <a:rPr lang="en-US" sz="2800" b="1" u="sng" dirty="0" smtClean="0">
                <a:solidFill>
                  <a:srgbClr val="0000CC"/>
                </a:solidFill>
              </a:rPr>
              <a:t> </a:t>
            </a:r>
            <a:endParaRPr lang="en-US" sz="2800" u="sng" dirty="0" smtClean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22147" y="3712852"/>
                <a:ext cx="2806730" cy="811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1" i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 +</m:t>
                          </m:r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147" y="3712852"/>
                <a:ext cx="2806730" cy="8113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30283" y="2952084"/>
            <a:ext cx="59967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CC"/>
                </a:solidFill>
              </a:rPr>
              <a:t>Bước</a:t>
            </a:r>
            <a:r>
              <a:rPr lang="en-US" sz="2800" b="1" u="sng" dirty="0" smtClean="0">
                <a:solidFill>
                  <a:srgbClr val="0000CC"/>
                </a:solidFill>
              </a:rPr>
              <a:t> 2: </a:t>
            </a:r>
            <a:r>
              <a:rPr lang="en-US" sz="2800" dirty="0" err="1"/>
              <a:t>C</a:t>
            </a:r>
            <a:r>
              <a:rPr lang="en-US" sz="2800" dirty="0" err="1" smtClean="0"/>
              <a:t>ộng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:</a:t>
            </a:r>
            <a:endParaRPr lang="en-US" sz="2800" u="sng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89729"/>
              </p:ext>
            </p:extLst>
          </p:nvPr>
        </p:nvGraphicFramePr>
        <p:xfrm>
          <a:off x="7069433" y="3104464"/>
          <a:ext cx="4473516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37539"/>
                <a:gridCol w="731520"/>
                <a:gridCol w="731520"/>
                <a:gridCol w="770709"/>
                <a:gridCol w="757646"/>
                <a:gridCol w="74458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AutoShape 74"/>
          <p:cNvSpPr>
            <a:spLocks/>
          </p:cNvSpPr>
          <p:nvPr/>
        </p:nvSpPr>
        <p:spPr bwMode="auto">
          <a:xfrm rot="5433146" flipH="1">
            <a:off x="8743213" y="1900345"/>
            <a:ext cx="365603" cy="3658416"/>
          </a:xfrm>
          <a:prstGeom prst="leftBrace">
            <a:avLst>
              <a:gd name="adj1" fmla="val 50978"/>
              <a:gd name="adj2" fmla="val 50037"/>
            </a:avLst>
          </a:prstGeom>
          <a:noFill/>
          <a:ln w="158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675701" y="669780"/>
            <a:ext cx="0" cy="34493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7"/>
              <p:cNvSpPr txBox="1">
                <a:spLocks noChangeArrowheads="1"/>
              </p:cNvSpPr>
              <p:nvPr/>
            </p:nvSpPr>
            <p:spPr bwMode="auto">
              <a:xfrm>
                <a:off x="6885421" y="1115369"/>
                <a:ext cx="4825392" cy="12087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 err="1"/>
                  <a:t>Nhìn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hình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vẽ</a:t>
                </a:r>
                <a:r>
                  <a:rPr lang="en-US" sz="2800" dirty="0"/>
                  <a:t> ta </a:t>
                </a:r>
                <a:r>
                  <a:rPr lang="en-US" sz="2800" dirty="0" err="1"/>
                  <a:t>thấy</a:t>
                </a:r>
                <a:r>
                  <a:rPr lang="en-US" sz="2800" dirty="0" smtClean="0"/>
                  <a:t>: </a:t>
                </a:r>
                <a:r>
                  <a:rPr lang="en-US" sz="2800" dirty="0" err="1" smtClean="0"/>
                  <a:t>Cả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hai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bạn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đã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lấy</a:t>
                </a:r>
                <a:r>
                  <a:rPr lang="en-US" sz="28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 smtClean="0"/>
                  <a:t>  </a:t>
                </a:r>
                <a:r>
                  <a:rPr lang="en-US" sz="2800" dirty="0" err="1" smtClean="0"/>
                  <a:t>băng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giấy</a:t>
                </a:r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15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5421" y="1115369"/>
                <a:ext cx="4825392" cy="1208729"/>
              </a:xfrm>
              <a:prstGeom prst="rect">
                <a:avLst/>
              </a:prstGeom>
              <a:blipFill rotWithShape="0">
                <a:blip r:embed="rId6"/>
                <a:stretch>
                  <a:fillRect l="-2525" t="-5556" r="-1641" b="-50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745234" y="3929983"/>
                <a:ext cx="415498" cy="783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234" y="3929983"/>
                <a:ext cx="415498" cy="7836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57"/>
          <p:cNvSpPr txBox="1">
            <a:spLocks noChangeArrowheads="1"/>
          </p:cNvSpPr>
          <p:nvPr/>
        </p:nvSpPr>
        <p:spPr bwMode="auto">
          <a:xfrm>
            <a:off x="289769" y="5114455"/>
            <a:ext cx="11572031" cy="954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CC"/>
                </a:solidFill>
              </a:rPr>
              <a:t>Ghi</a:t>
            </a:r>
            <a:r>
              <a:rPr lang="en-US" sz="2800" b="1" u="sng" dirty="0" smtClean="0">
                <a:solidFill>
                  <a:srgbClr val="0000CC"/>
                </a:solidFill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</a:rPr>
              <a:t>nhớ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b="1" i="1" dirty="0" err="1" smtClean="0"/>
              <a:t>Muốn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cộng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phân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số</a:t>
            </a:r>
            <a:r>
              <a:rPr lang="en-US" sz="2800" b="1" i="1" dirty="0" smtClean="0"/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khác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mẫu</a:t>
            </a:r>
            <a:r>
              <a:rPr lang="en-US" sz="2800" b="1" i="1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số</a:t>
            </a:r>
            <a:r>
              <a:rPr lang="en-US" sz="2800" b="1" i="1" dirty="0" smtClean="0"/>
              <a:t>, ta </a:t>
            </a:r>
            <a:r>
              <a:rPr lang="en-US" sz="2800" b="1" i="1" dirty="0" err="1" smtClean="0"/>
              <a:t>quy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đồng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mẫu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số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phân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số</a:t>
            </a:r>
            <a:r>
              <a:rPr lang="en-US" sz="2800" b="1" i="1" dirty="0" smtClean="0"/>
              <a:t>, </a:t>
            </a:r>
            <a:r>
              <a:rPr lang="en-US" sz="2800" b="1" i="1" dirty="0" err="1" smtClean="0"/>
              <a:t>rồi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cộng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hai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phân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số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đó</a:t>
            </a:r>
            <a:r>
              <a:rPr lang="en-US" sz="2800" b="1" i="1" dirty="0" smtClean="0"/>
              <a:t>.  </a:t>
            </a:r>
            <a:r>
              <a:rPr lang="en-US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56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541500" y="199699"/>
            <a:ext cx="866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tập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cần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làm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1 (</a:t>
            </a:r>
            <a:r>
              <a:rPr lang="en-US" sz="2800" dirty="0" err="1" smtClean="0">
                <a:solidFill>
                  <a:srgbClr val="0000CC"/>
                </a:solidFill>
              </a:rPr>
              <a:t>câu</a:t>
            </a:r>
            <a:r>
              <a:rPr lang="en-US" sz="2800" dirty="0" smtClean="0">
                <a:solidFill>
                  <a:srgbClr val="0000CC"/>
                </a:solidFill>
              </a:rPr>
              <a:t> a, b, c);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 2 (</a:t>
            </a:r>
            <a:r>
              <a:rPr lang="en-US" sz="2800" dirty="0" err="1" smtClean="0">
                <a:solidFill>
                  <a:srgbClr val="0000CC"/>
                </a:solidFill>
              </a:rPr>
              <a:t>câu</a:t>
            </a:r>
            <a:r>
              <a:rPr lang="en-US" sz="2800" dirty="0" smtClean="0">
                <a:solidFill>
                  <a:srgbClr val="0000CC"/>
                </a:solidFill>
              </a:rPr>
              <a:t> a, b)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531358" y="769588"/>
            <a:ext cx="4937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1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1360" y="1362384"/>
                <a:ext cx="2010102" cy="690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60" y="1362384"/>
                <a:ext cx="2010102" cy="690382"/>
              </a:xfrm>
              <a:prstGeom prst="rect">
                <a:avLst/>
              </a:prstGeom>
              <a:blipFill rotWithShape="0">
                <a:blip r:embed="rId2"/>
                <a:stretch>
                  <a:fillRect l="-6667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9920" y="1335370"/>
                <a:ext cx="1941172" cy="690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920" y="1335370"/>
                <a:ext cx="1941172" cy="690317"/>
              </a:xfrm>
              <a:prstGeom prst="rect">
                <a:avLst/>
              </a:prstGeom>
              <a:blipFill rotWithShape="0">
                <a:blip r:embed="rId3"/>
                <a:stretch>
                  <a:fillRect l="-6897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68483" y="1296250"/>
                <a:ext cx="1920334" cy="691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483" y="1296250"/>
                <a:ext cx="1920334" cy="691023"/>
              </a:xfrm>
              <a:prstGeom prst="rect">
                <a:avLst/>
              </a:prstGeom>
              <a:blipFill rotWithShape="0">
                <a:blip r:embed="rId4"/>
                <a:stretch>
                  <a:fillRect l="-6984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57"/>
          <p:cNvSpPr txBox="1">
            <a:spLocks noChangeArrowheads="1"/>
          </p:cNvSpPr>
          <p:nvPr/>
        </p:nvSpPr>
        <p:spPr bwMode="auto">
          <a:xfrm>
            <a:off x="488112" y="2301047"/>
            <a:ext cx="4106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2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(</a:t>
            </a:r>
            <a:r>
              <a:rPr lang="en-US" sz="2800" dirty="0" err="1" smtClean="0">
                <a:solidFill>
                  <a:srgbClr val="0000CC"/>
                </a:solidFill>
              </a:rPr>
              <a:t>theo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mẫu</a:t>
            </a:r>
            <a:r>
              <a:rPr lang="en-US" sz="2800" dirty="0" smtClean="0">
                <a:solidFill>
                  <a:srgbClr val="0000CC"/>
                </a:solidFill>
              </a:rPr>
              <a:t>):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7549" y="2893202"/>
                <a:ext cx="4821769" cy="691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……………… </m:t>
                    </m:r>
                  </m:oMath>
                </a14:m>
                <a:endParaRPr lang="en-US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9" y="2893202"/>
                <a:ext cx="4821769" cy="691023"/>
              </a:xfrm>
              <a:prstGeom prst="rect">
                <a:avLst/>
              </a:prstGeom>
              <a:blipFill rotWithShape="0">
                <a:blip r:embed="rId5"/>
                <a:stretch>
                  <a:fillRect l="-2908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976" y="3582658"/>
                <a:ext cx="11559224" cy="1117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ướng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21 chia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ậy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Ta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76" y="3582658"/>
                <a:ext cx="11559224" cy="1117037"/>
              </a:xfrm>
              <a:prstGeom prst="rect">
                <a:avLst/>
              </a:prstGeom>
              <a:blipFill rotWithShape="0">
                <a:blip r:embed="rId6"/>
                <a:stretch>
                  <a:fillRect l="-1899" r="-1846" b="-18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1569153" y="3251317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40404" y="3237728"/>
            <a:ext cx="495918" cy="4153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70506" y="4575938"/>
                <a:ext cx="6337119" cy="691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00CC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506" y="4575938"/>
                <a:ext cx="6337119" cy="691023"/>
              </a:xfrm>
              <a:prstGeom prst="rect">
                <a:avLst/>
              </a:prstGeom>
              <a:blipFill rotWithShape="0">
                <a:blip r:embed="rId7"/>
                <a:stretch>
                  <a:fillRect l="-2115" b="-1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7762" y="5834229"/>
                <a:ext cx="3897838" cy="6861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…………..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62" y="5834229"/>
                <a:ext cx="3897838" cy="686150"/>
              </a:xfrm>
              <a:prstGeom prst="rect">
                <a:avLst/>
              </a:prstGeom>
              <a:blipFill rotWithShape="0">
                <a:blip r:embed="rId8"/>
                <a:stretch>
                  <a:fillRect l="-3599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424965" y="5834229"/>
                <a:ext cx="3646768" cy="967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=…………..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965" y="5834229"/>
                <a:ext cx="3646768" cy="967316"/>
              </a:xfrm>
              <a:prstGeom prst="rect">
                <a:avLst/>
              </a:prstGeom>
              <a:blipFill rotWithShape="0">
                <a:blip r:embed="rId9"/>
                <a:stretch>
                  <a:fillRect l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63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3244964" y="18721"/>
            <a:ext cx="4447039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</a:t>
            </a:r>
            <a:r>
              <a:rPr lang="en-US" sz="2800" dirty="0" err="1" smtClean="0"/>
              <a:t>nhé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531359" y="757319"/>
            <a:ext cx="4937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1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1360" y="1362384"/>
                <a:ext cx="4115807" cy="690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60" y="1362384"/>
                <a:ext cx="4115807" cy="690382"/>
              </a:xfrm>
              <a:prstGeom prst="rect">
                <a:avLst/>
              </a:prstGeom>
              <a:blipFill rotWithShape="0">
                <a:blip r:embed="rId2"/>
                <a:stretch>
                  <a:fillRect l="-325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1359" y="2393376"/>
                <a:ext cx="4136645" cy="9673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59" y="2393376"/>
                <a:ext cx="4136645" cy="967381"/>
              </a:xfrm>
              <a:prstGeom prst="rect">
                <a:avLst/>
              </a:prstGeom>
              <a:blipFill rotWithShape="0">
                <a:blip r:embed="rId3"/>
                <a:stretch>
                  <a:fillRect l="-3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1359" y="3408547"/>
                <a:ext cx="4104585" cy="691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59" y="3408547"/>
                <a:ext cx="4104585" cy="691023"/>
              </a:xfrm>
              <a:prstGeom prst="rect">
                <a:avLst/>
              </a:prstGeom>
              <a:blipFill rotWithShape="0">
                <a:blip r:embed="rId4"/>
                <a:stretch>
                  <a:fillRect l="-326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563860" y="1362930"/>
                <a:ext cx="2819683" cy="5918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QĐMS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4</m:t>
                        </m:r>
                      </m:den>
                    </m:f>
                    <m:r>
                      <m:rPr>
                        <m:nor/>
                      </m:rPr>
                      <a: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860" y="1362930"/>
                <a:ext cx="2819683" cy="591829"/>
              </a:xfrm>
              <a:prstGeom prst="rect">
                <a:avLst/>
              </a:prstGeom>
              <a:blipFill rotWithShape="0">
                <a:blip r:embed="rId5"/>
                <a:stretch>
                  <a:fillRect l="-4329" b="-1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6479985" y="757319"/>
            <a:ext cx="0" cy="34493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757219" y="1264922"/>
                <a:ext cx="1959190" cy="787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3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7219" y="1264922"/>
                <a:ext cx="1959190" cy="7878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63860" y="2442621"/>
                <a:ext cx="2896627" cy="5918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QĐMS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5</m:t>
                        </m:r>
                      </m:den>
                    </m:f>
                    <m:r>
                      <m:rPr>
                        <m:nor/>
                      </m:rPr>
                      <a: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860" y="2442621"/>
                <a:ext cx="2896627" cy="591829"/>
              </a:xfrm>
              <a:prstGeom prst="rect">
                <a:avLst/>
              </a:prstGeom>
              <a:blipFill rotWithShape="0">
                <a:blip r:embed="rId7"/>
                <a:stretch>
                  <a:fillRect l="-4211" b="-15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757219" y="2344613"/>
                <a:ext cx="1975220" cy="787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4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7219" y="2344613"/>
                <a:ext cx="1975220" cy="7878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00447" y="3438421"/>
                <a:ext cx="2819683" cy="592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QĐMS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7</m:t>
                        </m:r>
                      </m:den>
                    </m:f>
                    <m:r>
                      <m:rPr>
                        <m:nor/>
                      </m:rPr>
                      <a: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447" y="3438421"/>
                <a:ext cx="2819683" cy="592470"/>
              </a:xfrm>
              <a:prstGeom prst="rect">
                <a:avLst/>
              </a:prstGeom>
              <a:blipFill rotWithShape="0">
                <a:blip r:embed="rId9"/>
                <a:stretch>
                  <a:fillRect l="-4329" b="-16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793806" y="3340413"/>
                <a:ext cx="1959190" cy="788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5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3806" y="3340413"/>
                <a:ext cx="1959190" cy="78848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412482" y="4218144"/>
            <a:ext cx="4106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 smtClean="0">
                <a:solidFill>
                  <a:srgbClr val="0000CC"/>
                </a:solidFill>
              </a:rPr>
              <a:t>Bài</a:t>
            </a:r>
            <a:r>
              <a:rPr lang="en-US" sz="2800" u="sng" dirty="0" smtClean="0">
                <a:solidFill>
                  <a:srgbClr val="0000CC"/>
                </a:solidFill>
              </a:rPr>
              <a:t> </a:t>
            </a:r>
            <a:r>
              <a:rPr lang="en-US" sz="2800" u="sng" dirty="0" err="1" smtClean="0">
                <a:solidFill>
                  <a:srgbClr val="0000CC"/>
                </a:solidFill>
              </a:rPr>
              <a:t>tập</a:t>
            </a:r>
            <a:r>
              <a:rPr lang="en-US" sz="2800" u="sng" dirty="0" smtClean="0">
                <a:solidFill>
                  <a:srgbClr val="0000CC"/>
                </a:solidFill>
              </a:rPr>
              <a:t> 2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(</a:t>
            </a:r>
            <a:r>
              <a:rPr lang="en-US" sz="2800" dirty="0" err="1" smtClean="0">
                <a:solidFill>
                  <a:srgbClr val="0000CC"/>
                </a:solidFill>
              </a:rPr>
              <a:t>theo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mẫu</a:t>
            </a:r>
            <a:r>
              <a:rPr lang="en-US" sz="2800" dirty="0" smtClean="0">
                <a:solidFill>
                  <a:srgbClr val="0000CC"/>
                </a:solidFill>
              </a:rPr>
              <a:t>): 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33535" y="4873460"/>
                <a:ext cx="6920854" cy="6903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5" y="4873460"/>
                <a:ext cx="6920854" cy="690382"/>
              </a:xfrm>
              <a:prstGeom prst="rect">
                <a:avLst/>
              </a:prstGeom>
              <a:blipFill rotWithShape="0">
                <a:blip r:embed="rId11"/>
                <a:stretch>
                  <a:fillRect l="-1938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33535" y="5818811"/>
                <a:ext cx="5831020" cy="967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 i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b="0" i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5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m:rPr>
                        <m:nor/>
                      </m:rPr>
                      <a: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5" y="5818811"/>
                <a:ext cx="5831020" cy="967316"/>
              </a:xfrm>
              <a:prstGeom prst="rect">
                <a:avLst/>
              </a:prstGeom>
              <a:blipFill rotWithShape="0">
                <a:blip r:embed="rId12"/>
                <a:stretch>
                  <a:fillRect l="-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76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052" y="931100"/>
            <a:ext cx="10576560" cy="10143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-1703070">
              <a:lnSpc>
                <a:spcPct val="107000"/>
              </a:lnSpc>
              <a:spcAft>
                <a:spcPts val="800"/>
              </a:spcAft>
            </a:pP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53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293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</cp:revision>
  <dcterms:created xsi:type="dcterms:W3CDTF">2020-03-26T06:59:39Z</dcterms:created>
  <dcterms:modified xsi:type="dcterms:W3CDTF">2020-03-27T09:45:20Z</dcterms:modified>
</cp:coreProperties>
</file>