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FA36D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0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BFBF7-B8B1-4CE4-8E15-5711B0757A17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72C95-ED7A-4CA1-831A-AB658474A0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7737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BFBF7-B8B1-4CE4-8E15-5711B0757A17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72C95-ED7A-4CA1-831A-AB658474A0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16737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BFBF7-B8B1-4CE4-8E15-5711B0757A17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72C95-ED7A-4CA1-831A-AB658474A0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1415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BFBF7-B8B1-4CE4-8E15-5711B0757A17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72C95-ED7A-4CA1-831A-AB658474A0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882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BFBF7-B8B1-4CE4-8E15-5711B0757A17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72C95-ED7A-4CA1-831A-AB658474A0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0767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BFBF7-B8B1-4CE4-8E15-5711B0757A17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72C95-ED7A-4CA1-831A-AB658474A0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3379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BFBF7-B8B1-4CE4-8E15-5711B0757A17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72C95-ED7A-4CA1-831A-AB658474A0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15614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BFBF7-B8B1-4CE4-8E15-5711B0757A17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72C95-ED7A-4CA1-831A-AB658474A0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9255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BFBF7-B8B1-4CE4-8E15-5711B0757A17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72C95-ED7A-4CA1-831A-AB658474A0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7247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BFBF7-B8B1-4CE4-8E15-5711B0757A17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72C95-ED7A-4CA1-831A-AB658474A0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7644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BFBF7-B8B1-4CE4-8E15-5711B0757A17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72C95-ED7A-4CA1-831A-AB658474A0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6067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EBFBF7-B8B1-4CE4-8E15-5711B0757A17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D72C95-ED7A-4CA1-831A-AB658474A0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6032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Relationship Id="rId9" Type="http://schemas.openxmlformats.org/officeDocument/2006/relationships/image" Target="../media/image21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png"/><Relationship Id="rId3" Type="http://schemas.openxmlformats.org/officeDocument/2006/relationships/image" Target="../media/image23.png"/><Relationship Id="rId7" Type="http://schemas.openxmlformats.org/officeDocument/2006/relationships/image" Target="../media/image27.png"/><Relationship Id="rId12" Type="http://schemas.openxmlformats.org/officeDocument/2006/relationships/image" Target="../media/image32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png"/><Relationship Id="rId11" Type="http://schemas.openxmlformats.org/officeDocument/2006/relationships/image" Target="../media/image31.png"/><Relationship Id="rId5" Type="http://schemas.openxmlformats.org/officeDocument/2006/relationships/image" Target="../media/image25.png"/><Relationship Id="rId10" Type="http://schemas.openxmlformats.org/officeDocument/2006/relationships/image" Target="../media/image30.png"/><Relationship Id="rId4" Type="http://schemas.openxmlformats.org/officeDocument/2006/relationships/image" Target="../media/image24.png"/><Relationship Id="rId9" Type="http://schemas.openxmlformats.org/officeDocument/2006/relationships/image" Target="../media/image29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5356934" y="-38099"/>
            <a:ext cx="1462087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u="sng" dirty="0" err="1">
                <a:solidFill>
                  <a:srgbClr val="0000FF"/>
                </a:solidFill>
              </a:rPr>
              <a:t>Toán</a:t>
            </a:r>
            <a:endParaRPr lang="en-US" sz="2400" dirty="0">
              <a:solidFill>
                <a:srgbClr val="0000FF"/>
              </a:solidFill>
              <a:latin typeface="Arial" charset="0"/>
            </a:endParaRP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1400768" y="403551"/>
            <a:ext cx="95091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200" b="1" dirty="0" err="1" smtClean="0">
                <a:solidFill>
                  <a:srgbClr val="FF0000"/>
                </a:solidFill>
              </a:rPr>
              <a:t>Phép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cộng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phân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số</a:t>
            </a:r>
            <a:r>
              <a:rPr lang="en-US" sz="3200" b="1" dirty="0" smtClean="0">
                <a:solidFill>
                  <a:srgbClr val="FF0000"/>
                </a:solidFill>
              </a:rPr>
              <a:t> (</a:t>
            </a:r>
            <a:r>
              <a:rPr lang="en-US" sz="3200" b="1" dirty="0" err="1" smtClean="0">
                <a:solidFill>
                  <a:srgbClr val="FF0000"/>
                </a:solidFill>
              </a:rPr>
              <a:t>tiếp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theo</a:t>
            </a:r>
            <a:r>
              <a:rPr lang="en-US" sz="3200" b="1" dirty="0" smtClean="0">
                <a:solidFill>
                  <a:srgbClr val="FF0000"/>
                </a:solidFill>
              </a:rPr>
              <a:t>) (</a:t>
            </a:r>
            <a:r>
              <a:rPr lang="en-US" sz="3200" b="1" dirty="0" err="1" smtClean="0">
                <a:solidFill>
                  <a:srgbClr val="FF0000"/>
                </a:solidFill>
              </a:rPr>
              <a:t>trang</a:t>
            </a:r>
            <a:r>
              <a:rPr lang="en-US" sz="3200" b="1" dirty="0" smtClean="0">
                <a:solidFill>
                  <a:srgbClr val="FF0000"/>
                </a:solidFill>
              </a:rPr>
              <a:t> 127)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273049" y="952827"/>
            <a:ext cx="431165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dirty="0" smtClean="0">
                <a:solidFill>
                  <a:srgbClr val="0000CC"/>
                </a:solidFill>
              </a:rPr>
              <a:t>Ví</a:t>
            </a:r>
            <a:r>
              <a:rPr lang="en-US" sz="2800" b="1" dirty="0">
                <a:solidFill>
                  <a:srgbClr val="0000CC"/>
                </a:solidFill>
              </a:rPr>
              <a:t> </a:t>
            </a:r>
            <a:r>
              <a:rPr lang="en-US" sz="2800" b="1" dirty="0" err="1">
                <a:solidFill>
                  <a:srgbClr val="0000CC"/>
                </a:solidFill>
              </a:rPr>
              <a:t>dụ</a:t>
            </a:r>
            <a:r>
              <a:rPr lang="en-US" sz="2800" b="1" dirty="0" smtClean="0">
                <a:solidFill>
                  <a:srgbClr val="0000CC"/>
                </a:solidFill>
              </a:rPr>
              <a:t>: </a:t>
            </a:r>
            <a:r>
              <a:rPr lang="en-US" sz="2800" dirty="0" err="1" smtClean="0">
                <a:solidFill>
                  <a:srgbClr val="0000CC"/>
                </a:solidFill>
              </a:rPr>
              <a:t>Có</a:t>
            </a:r>
            <a:r>
              <a:rPr lang="en-US" sz="2800" dirty="0" smtClean="0">
                <a:solidFill>
                  <a:srgbClr val="0000CC"/>
                </a:solidFill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</a:rPr>
              <a:t>một</a:t>
            </a:r>
            <a:r>
              <a:rPr lang="en-US" sz="2800" dirty="0" smtClean="0">
                <a:solidFill>
                  <a:srgbClr val="0000CC"/>
                </a:solidFill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</a:rPr>
              <a:t>băng</a:t>
            </a:r>
            <a:r>
              <a:rPr lang="en-US" sz="2800" dirty="0" smtClean="0">
                <a:solidFill>
                  <a:srgbClr val="0000CC"/>
                </a:solidFill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</a:rPr>
              <a:t>giấy</a:t>
            </a:r>
            <a:r>
              <a:rPr lang="en-US" sz="2800" dirty="0" smtClean="0">
                <a:solidFill>
                  <a:srgbClr val="0000CC"/>
                </a:solidFill>
              </a:rPr>
              <a:t>,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 Box 8"/>
              <p:cNvSpPr txBox="1">
                <a:spLocks noChangeArrowheads="1"/>
              </p:cNvSpPr>
              <p:nvPr/>
            </p:nvSpPr>
            <p:spPr bwMode="auto">
              <a:xfrm>
                <a:off x="1014443" y="2499435"/>
                <a:ext cx="3951288" cy="7827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2800" dirty="0" err="1">
                    <a:solidFill>
                      <a:srgbClr val="0000CC"/>
                    </a:solidFill>
                  </a:rPr>
                  <a:t>B</a:t>
                </a:r>
                <a:r>
                  <a:rPr lang="en-US" sz="2800" dirty="0" err="1" smtClean="0">
                    <a:solidFill>
                      <a:srgbClr val="0000CC"/>
                    </a:solidFill>
                  </a:rPr>
                  <a:t>ạn</a:t>
                </a:r>
                <a:r>
                  <a:rPr lang="en-US" sz="2800" dirty="0" smtClean="0">
                    <a:solidFill>
                      <a:srgbClr val="0000CC"/>
                    </a:solidFill>
                  </a:rPr>
                  <a:t> An </a:t>
                </a:r>
                <a:r>
                  <a:rPr lang="en-US" sz="2800" dirty="0" err="1" smtClean="0">
                    <a:solidFill>
                      <a:srgbClr val="0000CC"/>
                    </a:solidFill>
                  </a:rPr>
                  <a:t>lấy</a:t>
                </a:r>
                <a:r>
                  <a:rPr lang="en-US" sz="2800" dirty="0" smtClean="0">
                    <a:solidFill>
                      <a:srgbClr val="0000CC"/>
                    </a:solidFill>
                  </a:rPr>
                  <a:t>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800" b="0" i="0" smtClean="0"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800" b="0" i="0" smtClean="0">
                            <a:cs typeface="Times New Roman" panose="020206030504050203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sz="2800" dirty="0" smtClean="0">
                    <a:solidFill>
                      <a:srgbClr val="0000CC"/>
                    </a:solidFill>
                  </a:rPr>
                  <a:t>  </a:t>
                </a:r>
                <a:r>
                  <a:rPr lang="en-US" sz="2800" dirty="0" err="1" smtClean="0">
                    <a:solidFill>
                      <a:srgbClr val="0000CC"/>
                    </a:solidFill>
                  </a:rPr>
                  <a:t>băng</a:t>
                </a:r>
                <a:r>
                  <a:rPr lang="en-US" sz="2800" dirty="0" smtClean="0">
                    <a:solidFill>
                      <a:srgbClr val="0000CC"/>
                    </a:solidFill>
                  </a:rPr>
                  <a:t> </a:t>
                </a:r>
                <a:r>
                  <a:rPr lang="en-US" sz="2800" dirty="0" err="1" smtClean="0">
                    <a:solidFill>
                      <a:srgbClr val="0000CC"/>
                    </a:solidFill>
                  </a:rPr>
                  <a:t>giấy</a:t>
                </a:r>
                <a:r>
                  <a:rPr lang="en-US" sz="2800" dirty="0" smtClean="0">
                    <a:solidFill>
                      <a:srgbClr val="0000CC"/>
                    </a:solidFill>
                  </a:rPr>
                  <a:t>. </a:t>
                </a:r>
                <a:endParaRPr lang="en-US" sz="2800" b="1" dirty="0">
                  <a:solidFill>
                    <a:srgbClr val="0000CC"/>
                  </a:solidFill>
                </a:endParaRPr>
              </a:p>
            </p:txBody>
          </p:sp>
        </mc:Choice>
        <mc:Fallback xmlns="">
          <p:sp>
            <p:nvSpPr>
              <p:cNvPr id="7" name="Text 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014443" y="2499435"/>
                <a:ext cx="3951288" cy="782715"/>
              </a:xfrm>
              <a:prstGeom prst="rect">
                <a:avLst/>
              </a:prstGeom>
              <a:blipFill rotWithShape="0">
                <a:blip r:embed="rId2"/>
                <a:stretch>
                  <a:fillRect l="-3082" r="-770" b="-8594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273049" y="3674779"/>
            <a:ext cx="4692681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dirty="0" err="1" smtClean="0">
                <a:solidFill>
                  <a:srgbClr val="0000CC"/>
                </a:solidFill>
              </a:rPr>
              <a:t>Hỏi</a:t>
            </a:r>
            <a:r>
              <a:rPr lang="en-US" sz="2800" dirty="0" smtClean="0">
                <a:solidFill>
                  <a:srgbClr val="0000CC"/>
                </a:solidFill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</a:rPr>
              <a:t>cả</a:t>
            </a:r>
            <a:r>
              <a:rPr lang="en-US" sz="2800" dirty="0" smtClean="0">
                <a:solidFill>
                  <a:srgbClr val="0000CC"/>
                </a:solidFill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</a:rPr>
              <a:t>hai</a:t>
            </a:r>
            <a:r>
              <a:rPr lang="en-US" sz="2800" dirty="0" smtClean="0">
                <a:solidFill>
                  <a:srgbClr val="0000CC"/>
                </a:solidFill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</a:rPr>
              <a:t>bạn</a:t>
            </a:r>
            <a:r>
              <a:rPr lang="en-US" sz="2800" dirty="0" smtClean="0">
                <a:solidFill>
                  <a:srgbClr val="0000CC"/>
                </a:solidFill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</a:rPr>
              <a:t>đã</a:t>
            </a:r>
            <a:r>
              <a:rPr lang="en-US" sz="2800" dirty="0" smtClean="0">
                <a:solidFill>
                  <a:srgbClr val="0000CC"/>
                </a:solidFill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</a:rPr>
              <a:t>lấy</a:t>
            </a:r>
            <a:r>
              <a:rPr lang="en-US" sz="2800" dirty="0" smtClean="0">
                <a:solidFill>
                  <a:srgbClr val="0000CC"/>
                </a:solidFill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</a:rPr>
              <a:t>bao</a:t>
            </a:r>
            <a:r>
              <a:rPr lang="en-US" sz="2800" dirty="0" smtClean="0">
                <a:solidFill>
                  <a:srgbClr val="0000CC"/>
                </a:solidFill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</a:rPr>
              <a:t>nhiêu</a:t>
            </a:r>
            <a:r>
              <a:rPr lang="en-US" sz="2800" dirty="0" smtClean="0">
                <a:solidFill>
                  <a:srgbClr val="0000CC"/>
                </a:solidFill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</a:rPr>
              <a:t>phần</a:t>
            </a:r>
            <a:r>
              <a:rPr lang="en-US" sz="2800" dirty="0" smtClean="0">
                <a:solidFill>
                  <a:srgbClr val="0000CC"/>
                </a:solidFill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</a:rPr>
              <a:t>của</a:t>
            </a:r>
            <a:r>
              <a:rPr lang="en-US" sz="2800" dirty="0" smtClean="0">
                <a:solidFill>
                  <a:srgbClr val="0000CC"/>
                </a:solidFill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</a:rPr>
              <a:t>băng</a:t>
            </a:r>
            <a:r>
              <a:rPr lang="en-US" sz="2800" dirty="0" smtClean="0">
                <a:solidFill>
                  <a:srgbClr val="0000CC"/>
                </a:solidFill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</a:rPr>
              <a:t>giấy</a:t>
            </a:r>
            <a:r>
              <a:rPr lang="en-US" sz="2800" dirty="0" smtClean="0">
                <a:solidFill>
                  <a:srgbClr val="0000CC"/>
                </a:solidFill>
              </a:rPr>
              <a:t>? </a:t>
            </a:r>
            <a:endParaRPr lang="en-US" sz="2800" b="1" dirty="0">
              <a:solidFill>
                <a:srgbClr val="0000CC"/>
              </a:solidFill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3491442"/>
              </p:ext>
            </p:extLst>
          </p:nvPr>
        </p:nvGraphicFramePr>
        <p:xfrm>
          <a:off x="6129633" y="3998524"/>
          <a:ext cx="4473516" cy="37084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737539"/>
                <a:gridCol w="731520"/>
                <a:gridCol w="731520"/>
                <a:gridCol w="770709"/>
                <a:gridCol w="757646"/>
                <a:gridCol w="744582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00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00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00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3" name="AutoShape 74"/>
          <p:cNvSpPr>
            <a:spLocks/>
          </p:cNvSpPr>
          <p:nvPr/>
        </p:nvSpPr>
        <p:spPr bwMode="auto">
          <a:xfrm rot="5433146" flipH="1">
            <a:off x="7023253" y="1085624"/>
            <a:ext cx="387215" cy="2170822"/>
          </a:xfrm>
          <a:prstGeom prst="leftBrace">
            <a:avLst>
              <a:gd name="adj1" fmla="val 50978"/>
              <a:gd name="adj2" fmla="val 50037"/>
            </a:avLst>
          </a:prstGeom>
          <a:noFill/>
          <a:ln w="158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10800000" vert="eaVert" wrap="none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14" name="AutoShape 74"/>
          <p:cNvSpPr>
            <a:spLocks/>
          </p:cNvSpPr>
          <p:nvPr/>
        </p:nvSpPr>
        <p:spPr bwMode="auto">
          <a:xfrm rot="5433146" flipH="1">
            <a:off x="6645084" y="2588636"/>
            <a:ext cx="368720" cy="1479447"/>
          </a:xfrm>
          <a:prstGeom prst="leftBrace">
            <a:avLst>
              <a:gd name="adj1" fmla="val 50978"/>
              <a:gd name="adj2" fmla="val 50037"/>
            </a:avLst>
          </a:prstGeom>
          <a:noFill/>
          <a:ln w="158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10800000" vert="eaVert" wrap="none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16" name="Text Box 8"/>
          <p:cNvSpPr txBox="1">
            <a:spLocks noChangeArrowheads="1"/>
          </p:cNvSpPr>
          <p:nvPr/>
        </p:nvSpPr>
        <p:spPr bwMode="auto">
          <a:xfrm>
            <a:off x="5918669" y="922664"/>
            <a:ext cx="636223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dirty="0" smtClean="0"/>
              <a:t>Ta chia </a:t>
            </a:r>
            <a:r>
              <a:rPr lang="en-US" sz="2800" dirty="0" err="1" smtClean="0"/>
              <a:t>băng</a:t>
            </a:r>
            <a:r>
              <a:rPr lang="en-US" sz="2800" dirty="0" smtClean="0"/>
              <a:t> </a:t>
            </a:r>
            <a:r>
              <a:rPr lang="en-US" sz="2800" dirty="0" err="1" smtClean="0"/>
              <a:t>giấy</a:t>
            </a:r>
            <a:r>
              <a:rPr lang="en-US" sz="2800" dirty="0" smtClean="0"/>
              <a:t> </a:t>
            </a:r>
            <a:r>
              <a:rPr lang="en-US" sz="2800" dirty="0" err="1" smtClean="0"/>
              <a:t>thành</a:t>
            </a:r>
            <a:r>
              <a:rPr lang="en-US" sz="2800" dirty="0" smtClean="0"/>
              <a:t> 6 </a:t>
            </a:r>
            <a:r>
              <a:rPr lang="en-US" sz="2800" dirty="0" err="1" smtClean="0"/>
              <a:t>phần</a:t>
            </a:r>
            <a:r>
              <a:rPr lang="en-US" sz="2800" dirty="0" smtClean="0"/>
              <a:t> </a:t>
            </a:r>
            <a:r>
              <a:rPr lang="en-US" sz="2800" dirty="0" err="1" smtClean="0"/>
              <a:t>bằng</a:t>
            </a:r>
            <a:r>
              <a:rPr lang="en-US" sz="2800" dirty="0" smtClean="0"/>
              <a:t> </a:t>
            </a:r>
            <a:r>
              <a:rPr lang="en-US" sz="2800" dirty="0" err="1" smtClean="0"/>
              <a:t>nhau</a:t>
            </a:r>
            <a:r>
              <a:rPr lang="en-US" sz="2800" dirty="0" smtClean="0"/>
              <a:t>.</a:t>
            </a:r>
            <a:endParaRPr lang="en-US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 Box 8"/>
              <p:cNvSpPr txBox="1">
                <a:spLocks noChangeArrowheads="1"/>
              </p:cNvSpPr>
              <p:nvPr/>
            </p:nvSpPr>
            <p:spPr bwMode="auto">
              <a:xfrm>
                <a:off x="1007503" y="1445884"/>
                <a:ext cx="3958228" cy="77848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2800" dirty="0" err="1" smtClean="0">
                    <a:solidFill>
                      <a:srgbClr val="0000CC"/>
                    </a:solidFill>
                  </a:rPr>
                  <a:t>Bạn</a:t>
                </a:r>
                <a:r>
                  <a:rPr lang="en-US" sz="2800" dirty="0" smtClean="0">
                    <a:solidFill>
                      <a:srgbClr val="0000CC"/>
                    </a:solidFill>
                  </a:rPr>
                  <a:t> </a:t>
                </a:r>
                <a:r>
                  <a:rPr lang="en-US" sz="2800" dirty="0" err="1" smtClean="0">
                    <a:solidFill>
                      <a:srgbClr val="0000CC"/>
                    </a:solidFill>
                  </a:rPr>
                  <a:t>Hà</a:t>
                </a:r>
                <a:r>
                  <a:rPr lang="en-US" sz="2800" dirty="0" smtClean="0">
                    <a:solidFill>
                      <a:srgbClr val="0000CC"/>
                    </a:solidFill>
                  </a:rPr>
                  <a:t> </a:t>
                </a:r>
                <a:r>
                  <a:rPr lang="en-US" sz="2800" dirty="0" err="1" smtClean="0">
                    <a:solidFill>
                      <a:srgbClr val="0000CC"/>
                    </a:solidFill>
                  </a:rPr>
                  <a:t>lấy</a:t>
                </a:r>
                <a:r>
                  <a:rPr lang="en-US" sz="2800" dirty="0">
                    <a:solidFill>
                      <a:srgbClr val="0000CC"/>
                    </a:solidFill>
                  </a:rPr>
                  <a:t> </a:t>
                </a:r>
                <a:r>
                  <a:rPr lang="en-US" sz="2800" dirty="0" smtClean="0">
                    <a:solidFill>
                      <a:srgbClr val="0000CC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800" b="0" i="0" smtClean="0"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800" b="0" i="0" smtClean="0"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  <m:r>
                      <a:rPr lang="en-US" sz="2800" b="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en-US" sz="2800" dirty="0" smtClean="0">
                    <a:solidFill>
                      <a:srgbClr val="0000CC"/>
                    </a:solidFill>
                  </a:rPr>
                  <a:t> </a:t>
                </a:r>
                <a:r>
                  <a:rPr lang="en-US" sz="2800" dirty="0" err="1" smtClean="0">
                    <a:solidFill>
                      <a:srgbClr val="0000CC"/>
                    </a:solidFill>
                  </a:rPr>
                  <a:t>băng</a:t>
                </a:r>
                <a:r>
                  <a:rPr lang="en-US" sz="2800" dirty="0" smtClean="0">
                    <a:solidFill>
                      <a:srgbClr val="0000CC"/>
                    </a:solidFill>
                  </a:rPr>
                  <a:t> </a:t>
                </a:r>
                <a:r>
                  <a:rPr lang="en-US" sz="2800" dirty="0" err="1" smtClean="0">
                    <a:solidFill>
                      <a:srgbClr val="0000CC"/>
                    </a:solidFill>
                  </a:rPr>
                  <a:t>giấy</a:t>
                </a:r>
                <a:r>
                  <a:rPr lang="en-US" sz="2800" dirty="0" smtClean="0">
                    <a:solidFill>
                      <a:srgbClr val="0000CC"/>
                    </a:solidFill>
                  </a:rPr>
                  <a:t>, </a:t>
                </a:r>
              </a:p>
            </p:txBody>
          </p:sp>
        </mc:Choice>
        <mc:Fallback xmlns="">
          <p:sp>
            <p:nvSpPr>
              <p:cNvPr id="17" name="Text 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007503" y="1445884"/>
                <a:ext cx="3958228" cy="778483"/>
              </a:xfrm>
              <a:prstGeom prst="rect">
                <a:avLst/>
              </a:prstGeom>
              <a:blipFill rotWithShape="0">
                <a:blip r:embed="rId3"/>
                <a:stretch>
                  <a:fillRect l="-3077" b="-8594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0033784"/>
              </p:ext>
            </p:extLst>
          </p:nvPr>
        </p:nvGraphicFramePr>
        <p:xfrm>
          <a:off x="6129633" y="1568352"/>
          <a:ext cx="4473516" cy="37084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737539"/>
                <a:gridCol w="731520"/>
                <a:gridCol w="731520"/>
                <a:gridCol w="770709"/>
                <a:gridCol w="757646"/>
                <a:gridCol w="744582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00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00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00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/>
              <p:cNvSpPr/>
              <p:nvPr/>
            </p:nvSpPr>
            <p:spPr>
              <a:xfrm>
                <a:off x="7216860" y="2112831"/>
                <a:ext cx="354584" cy="60208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US" b="0" i="0" smtClean="0">
                              <a:cs typeface="Times New Roman" panose="02020603050405020304" pitchFamily="18" charset="0"/>
                            </a:rPr>
                            <m:t>1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US" b="0" i="0" smtClean="0">
                              <a:cs typeface="Times New Roman" panose="020206030504050203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9" name="Rectangle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16860" y="2112831"/>
                <a:ext cx="354584" cy="602088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748652"/>
              </p:ext>
            </p:extLst>
          </p:nvPr>
        </p:nvGraphicFramePr>
        <p:xfrm>
          <a:off x="6108971" y="2747556"/>
          <a:ext cx="4473516" cy="37084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737539"/>
                <a:gridCol w="731520"/>
                <a:gridCol w="731520"/>
                <a:gridCol w="770709"/>
                <a:gridCol w="757646"/>
                <a:gridCol w="744582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/>
              <p:cNvSpPr/>
              <p:nvPr/>
            </p:nvSpPr>
            <p:spPr>
              <a:xfrm>
                <a:off x="6829444" y="3301468"/>
                <a:ext cx="354584" cy="60420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US" b="0" i="0" smtClean="0">
                              <a:cs typeface="Times New Roman" panose="02020603050405020304" pitchFamily="18" charset="0"/>
                            </a:rPr>
                            <m:t>1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US" b="0" i="0" smtClean="0">
                              <a:cs typeface="Times New Roman" panose="020206030504050203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1" name="Rectangl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29444" y="3301468"/>
                <a:ext cx="354584" cy="604204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AutoShape 74"/>
          <p:cNvSpPr>
            <a:spLocks/>
          </p:cNvSpPr>
          <p:nvPr/>
        </p:nvSpPr>
        <p:spPr bwMode="auto">
          <a:xfrm rot="5433146" flipH="1">
            <a:off x="7046255" y="3541212"/>
            <a:ext cx="368720" cy="2147117"/>
          </a:xfrm>
          <a:prstGeom prst="leftBrace">
            <a:avLst>
              <a:gd name="adj1" fmla="val 50978"/>
              <a:gd name="adj2" fmla="val 50037"/>
            </a:avLst>
          </a:prstGeom>
          <a:noFill/>
          <a:ln w="158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10800000" vert="eaVert" wrap="none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cxnSp>
        <p:nvCxnSpPr>
          <p:cNvPr id="24" name="Straight Arrow Connector 23"/>
          <p:cNvCxnSpPr>
            <a:stCxn id="17" idx="3"/>
          </p:cNvCxnSpPr>
          <p:nvPr/>
        </p:nvCxnSpPr>
        <p:spPr>
          <a:xfrm>
            <a:off x="4965731" y="1835126"/>
            <a:ext cx="685769" cy="6374"/>
          </a:xfrm>
          <a:prstGeom prst="straightConnector1">
            <a:avLst/>
          </a:prstGeom>
          <a:ln w="57150">
            <a:solidFill>
              <a:srgbClr val="FA36DE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4965731" y="2926602"/>
            <a:ext cx="685769" cy="6374"/>
          </a:xfrm>
          <a:prstGeom prst="straightConnector1">
            <a:avLst/>
          </a:prstGeom>
          <a:ln w="57150">
            <a:solidFill>
              <a:srgbClr val="FA36DE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4975965" y="4170514"/>
            <a:ext cx="685769" cy="6374"/>
          </a:xfrm>
          <a:prstGeom prst="straightConnector1">
            <a:avLst/>
          </a:prstGeom>
          <a:ln w="57150">
            <a:solidFill>
              <a:srgbClr val="FA36DE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5748601" y="1172834"/>
            <a:ext cx="0" cy="344935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AutoShape 74"/>
          <p:cNvSpPr>
            <a:spLocks/>
          </p:cNvSpPr>
          <p:nvPr/>
        </p:nvSpPr>
        <p:spPr bwMode="auto">
          <a:xfrm rot="5433146" flipH="1">
            <a:off x="8915424" y="3871828"/>
            <a:ext cx="368720" cy="1479447"/>
          </a:xfrm>
          <a:prstGeom prst="leftBrace">
            <a:avLst>
              <a:gd name="adj1" fmla="val 50978"/>
              <a:gd name="adj2" fmla="val 50037"/>
            </a:avLst>
          </a:prstGeom>
          <a:noFill/>
          <a:ln w="158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10800000" vert="eaVert" wrap="none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Rectangle 29"/>
              <p:cNvSpPr/>
              <p:nvPr/>
            </p:nvSpPr>
            <p:spPr>
              <a:xfrm>
                <a:off x="7053323" y="4818152"/>
                <a:ext cx="409086" cy="77207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US" sz="2400" b="0" i="0" smtClean="0">
                              <a:cs typeface="Times New Roman" panose="02020603050405020304" pitchFamily="18" charset="0"/>
                            </a:rPr>
                            <m:t>1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US" sz="2400" b="0" i="0" smtClean="0">
                              <a:cs typeface="Times New Roman" panose="020206030504050203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0" name="Rectangle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53323" y="4818152"/>
                <a:ext cx="409086" cy="772071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Rectangle 30"/>
              <p:cNvSpPr/>
              <p:nvPr/>
            </p:nvSpPr>
            <p:spPr>
              <a:xfrm>
                <a:off x="8922492" y="4812155"/>
                <a:ext cx="409086" cy="77495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US" sz="2400" b="0" i="0" smtClean="0">
                              <a:cs typeface="Times New Roman" panose="02020603050405020304" pitchFamily="18" charset="0"/>
                            </a:rPr>
                            <m:t>1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US" sz="2400" b="0" i="0" smtClean="0">
                              <a:cs typeface="Times New Roman" panose="020206030504050203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1" name="Rectangle 3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22492" y="4812155"/>
                <a:ext cx="409086" cy="774956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4657352" y="4708120"/>
                <a:ext cx="1017330" cy="81227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US" sz="2800" b="0" i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US" sz="2800" b="1" i="0" smtClean="0">
                              <a:solidFill>
                                <a:srgbClr val="0000CC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den>
                      </m:f>
                      <m:r>
                        <m:rPr>
                          <m:nor/>
                        </m:rPr>
                        <a:rPr lang="en-US" sz="2800" b="0" i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 +</m:t>
                      </m:r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f>
                        <m:fPr>
                          <m:ctrlPr>
                            <a:rPr lang="en-US" sz="2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US" sz="2800" b="0" i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US" sz="2800" b="1" i="0" smtClean="0">
                              <a:solidFill>
                                <a:srgbClr val="0000CC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</m:den>
                      </m:f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 </m:t>
                      </m:r>
                    </m:oMath>
                  </m:oMathPara>
                </a14:m>
                <a:endParaRPr lang="en-US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57352" y="4708120"/>
                <a:ext cx="1017330" cy="812274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Text Box 57"/>
          <p:cNvSpPr txBox="1">
            <a:spLocks noChangeArrowheads="1"/>
          </p:cNvSpPr>
          <p:nvPr/>
        </p:nvSpPr>
        <p:spPr bwMode="auto">
          <a:xfrm>
            <a:off x="277069" y="4852647"/>
            <a:ext cx="438028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dirty="0" smtClean="0"/>
              <a:t>Ta </a:t>
            </a:r>
            <a:r>
              <a:rPr lang="en-US" sz="2800" dirty="0" err="1" smtClean="0"/>
              <a:t>phải</a:t>
            </a:r>
            <a:r>
              <a:rPr lang="en-US" sz="2800" dirty="0" smtClean="0"/>
              <a:t> </a:t>
            </a:r>
            <a:r>
              <a:rPr lang="en-US" sz="2800" dirty="0" err="1" smtClean="0"/>
              <a:t>thực</a:t>
            </a:r>
            <a:r>
              <a:rPr lang="en-US" sz="2800" dirty="0" smtClean="0"/>
              <a:t> </a:t>
            </a:r>
            <a:r>
              <a:rPr lang="en-US" sz="2800" dirty="0" err="1" smtClean="0"/>
              <a:t>hiện</a:t>
            </a:r>
            <a:r>
              <a:rPr lang="en-US" sz="2800" dirty="0" smtClean="0"/>
              <a:t> </a:t>
            </a:r>
            <a:r>
              <a:rPr lang="en-US" sz="2800" dirty="0" err="1" smtClean="0"/>
              <a:t>phép</a:t>
            </a:r>
            <a:r>
              <a:rPr lang="en-US" sz="2800" dirty="0" smtClean="0"/>
              <a:t> </a:t>
            </a:r>
            <a:r>
              <a:rPr lang="en-US" sz="2800" dirty="0" err="1" smtClean="0"/>
              <a:t>tính</a:t>
            </a:r>
            <a:r>
              <a:rPr lang="en-US" sz="2800" dirty="0" smtClean="0"/>
              <a:t>: </a:t>
            </a:r>
            <a:endParaRPr lang="en-US" sz="2800" dirty="0"/>
          </a:p>
        </p:txBody>
      </p:sp>
      <p:sp>
        <p:nvSpPr>
          <p:cNvPr id="44" name="Text Box 57"/>
          <p:cNvSpPr txBox="1">
            <a:spLocks noChangeArrowheads="1"/>
          </p:cNvSpPr>
          <p:nvPr/>
        </p:nvSpPr>
        <p:spPr bwMode="auto">
          <a:xfrm>
            <a:off x="3401796" y="6184149"/>
            <a:ext cx="3795490" cy="52322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dirty="0" smtClean="0"/>
              <a:t>Hai </a:t>
            </a:r>
            <a:r>
              <a:rPr lang="en-US" sz="2800" dirty="0" err="1" smtClean="0"/>
              <a:t>phân</a:t>
            </a:r>
            <a:r>
              <a:rPr lang="en-US" sz="2800" dirty="0" smtClean="0"/>
              <a:t> </a:t>
            </a:r>
            <a:r>
              <a:rPr lang="en-US" sz="2800" dirty="0" err="1" smtClean="0"/>
              <a:t>số</a:t>
            </a:r>
            <a:r>
              <a:rPr lang="en-US" sz="2800" dirty="0" smtClean="0"/>
              <a:t> </a:t>
            </a:r>
            <a:r>
              <a:rPr lang="en-US" sz="2800" dirty="0" err="1" smtClean="0"/>
              <a:t>khác</a:t>
            </a:r>
            <a:r>
              <a:rPr lang="en-US" sz="2800" dirty="0" smtClean="0"/>
              <a:t> </a:t>
            </a:r>
            <a:r>
              <a:rPr lang="en-US" sz="2800" dirty="0" err="1" smtClean="0"/>
              <a:t>mẫu</a:t>
            </a:r>
            <a:r>
              <a:rPr lang="en-US" sz="2800" dirty="0" smtClean="0"/>
              <a:t> </a:t>
            </a:r>
            <a:r>
              <a:rPr lang="en-US" sz="2800" dirty="0" err="1" smtClean="0"/>
              <a:t>số</a:t>
            </a:r>
            <a:r>
              <a:rPr lang="en-US" sz="2800" dirty="0" smtClean="0"/>
              <a:t> </a:t>
            </a:r>
            <a:endParaRPr lang="en-US" sz="2800" dirty="0"/>
          </a:p>
        </p:txBody>
      </p:sp>
      <p:sp>
        <p:nvSpPr>
          <p:cNvPr id="45" name="Oval 44"/>
          <p:cNvSpPr/>
          <p:nvPr/>
        </p:nvSpPr>
        <p:spPr>
          <a:xfrm>
            <a:off x="4493964" y="5220863"/>
            <a:ext cx="495918" cy="415333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5165215" y="5207274"/>
            <a:ext cx="495918" cy="415333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7" name="Straight Arrow Connector 46"/>
          <p:cNvCxnSpPr/>
          <p:nvPr/>
        </p:nvCxnSpPr>
        <p:spPr>
          <a:xfrm>
            <a:off x="4740193" y="5622607"/>
            <a:ext cx="249689" cy="547953"/>
          </a:xfrm>
          <a:prstGeom prst="straightConnector1">
            <a:avLst/>
          </a:prstGeom>
          <a:ln w="57150">
            <a:solidFill>
              <a:srgbClr val="FA36DE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 flipH="1">
            <a:off x="5141839" y="5663135"/>
            <a:ext cx="267048" cy="507425"/>
          </a:xfrm>
          <a:prstGeom prst="straightConnector1">
            <a:avLst/>
          </a:prstGeom>
          <a:ln w="57150">
            <a:solidFill>
              <a:srgbClr val="FA36DE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28371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13" grpId="0" animBg="1"/>
      <p:bldP spid="14" grpId="0" animBg="1"/>
      <p:bldP spid="16" grpId="0"/>
      <p:bldP spid="17" grpId="0"/>
      <p:bldP spid="19" grpId="0"/>
      <p:bldP spid="21" grpId="0"/>
      <p:bldP spid="22" grpId="0" animBg="1"/>
      <p:bldP spid="29" grpId="0" animBg="1"/>
      <p:bldP spid="30" grpId="0"/>
      <p:bldP spid="31" grpId="0"/>
      <p:bldP spid="32" grpId="0"/>
      <p:bldP spid="33" grpId="0"/>
      <p:bldP spid="44" grpId="0" animBg="1"/>
      <p:bldP spid="45" grpId="0" animBg="1"/>
      <p:bldP spid="4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57"/>
          <p:cNvSpPr txBox="1">
            <a:spLocks noChangeArrowheads="1"/>
          </p:cNvSpPr>
          <p:nvPr/>
        </p:nvSpPr>
        <p:spPr bwMode="auto">
          <a:xfrm>
            <a:off x="289769" y="146560"/>
            <a:ext cx="993373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dirty="0" smtClean="0"/>
              <a:t>Ta </a:t>
            </a:r>
            <a:r>
              <a:rPr lang="en-US" sz="2800" dirty="0" err="1" smtClean="0"/>
              <a:t>cần</a:t>
            </a:r>
            <a:r>
              <a:rPr lang="en-US" sz="2800" dirty="0" smtClean="0"/>
              <a:t> </a:t>
            </a:r>
            <a:r>
              <a:rPr lang="en-US" sz="2800" dirty="0" err="1" smtClean="0"/>
              <a:t>đưa</a:t>
            </a:r>
            <a:r>
              <a:rPr lang="en-US" sz="2800" dirty="0" smtClean="0"/>
              <a:t> </a:t>
            </a:r>
            <a:r>
              <a:rPr lang="en-US" sz="2800" dirty="0" err="1" smtClean="0"/>
              <a:t>phép</a:t>
            </a:r>
            <a:r>
              <a:rPr lang="en-US" sz="2800" dirty="0" smtClean="0"/>
              <a:t> </a:t>
            </a:r>
            <a:r>
              <a:rPr lang="en-US" sz="2800" dirty="0" err="1" smtClean="0"/>
              <a:t>cộng</a:t>
            </a:r>
            <a:r>
              <a:rPr lang="en-US" sz="2800" dirty="0" smtClean="0"/>
              <a:t> </a:t>
            </a:r>
            <a:r>
              <a:rPr lang="en-US" sz="2800" dirty="0" err="1" smtClean="0"/>
              <a:t>này</a:t>
            </a:r>
            <a:r>
              <a:rPr lang="en-US" sz="2800" dirty="0" smtClean="0"/>
              <a:t> </a:t>
            </a:r>
            <a:r>
              <a:rPr lang="en-US" sz="2800" dirty="0" err="1" smtClean="0"/>
              <a:t>về</a:t>
            </a:r>
            <a:r>
              <a:rPr lang="en-US" sz="2800" dirty="0" smtClean="0"/>
              <a:t> </a:t>
            </a:r>
            <a:r>
              <a:rPr lang="en-US" sz="2800" dirty="0" err="1" smtClean="0"/>
              <a:t>phép</a:t>
            </a:r>
            <a:r>
              <a:rPr lang="en-US" sz="2800" dirty="0" smtClean="0"/>
              <a:t> </a:t>
            </a:r>
            <a:r>
              <a:rPr lang="en-US" sz="2800" dirty="0" err="1" smtClean="0"/>
              <a:t>cộng</a:t>
            </a:r>
            <a:r>
              <a:rPr lang="en-US" sz="2800" dirty="0" smtClean="0"/>
              <a:t> </a:t>
            </a:r>
            <a:r>
              <a:rPr lang="en-US" sz="2800" dirty="0" err="1" smtClean="0"/>
              <a:t>hai</a:t>
            </a:r>
            <a:r>
              <a:rPr lang="en-US" sz="2800" dirty="0" smtClean="0"/>
              <a:t> </a:t>
            </a:r>
            <a:r>
              <a:rPr lang="en-US" sz="2800" dirty="0" err="1" smtClean="0"/>
              <a:t>phân</a:t>
            </a:r>
            <a:r>
              <a:rPr lang="en-US" sz="2800" dirty="0" smtClean="0"/>
              <a:t> </a:t>
            </a:r>
            <a:r>
              <a:rPr lang="en-US" sz="2800" dirty="0" err="1" smtClean="0"/>
              <a:t>số</a:t>
            </a:r>
            <a:r>
              <a:rPr lang="en-US" sz="2800" dirty="0" smtClean="0"/>
              <a:t> </a:t>
            </a:r>
            <a:r>
              <a:rPr lang="en-US" sz="2800" dirty="0" err="1" smtClean="0"/>
              <a:t>cùng</a:t>
            </a:r>
            <a:r>
              <a:rPr lang="en-US" sz="2800" dirty="0" smtClean="0"/>
              <a:t> </a:t>
            </a:r>
            <a:r>
              <a:rPr lang="en-US" sz="2800" dirty="0" err="1" smtClean="0"/>
              <a:t>mẫu</a:t>
            </a:r>
            <a:r>
              <a:rPr lang="en-US" sz="2800" dirty="0" smtClean="0"/>
              <a:t> </a:t>
            </a:r>
            <a:r>
              <a:rPr lang="en-US" sz="2800" dirty="0" err="1" smtClean="0"/>
              <a:t>số</a:t>
            </a:r>
            <a:r>
              <a:rPr lang="en-US" sz="2800" dirty="0" smtClean="0"/>
              <a:t>: </a:t>
            </a:r>
            <a:endParaRPr lang="en-US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0072608" y="62530"/>
                <a:ext cx="1638205" cy="69127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2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800" b="0" i="0" smtClean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800" b="1" i="0" smtClean="0">
                            <a:solidFill>
                              <a:srgbClr val="0000CC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  <m:r>
                      <m:rPr>
                        <m:nor/>
                      </m:rPr>
                      <a:rPr lang="en-US" sz="2800" b="0" i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 +</m:t>
                    </m:r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  <m:f>
                      <m:fPr>
                        <m:ctrlPr>
                          <a:rPr lang="en-US" sz="2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800" b="0" i="0" smtClean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800" b="1" i="0" smtClean="0">
                            <a:solidFill>
                              <a:srgbClr val="0000CC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den>
                    </m:f>
                    <m:r>
                      <a:rPr lang="en-US" sz="28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en-US" sz="2800" b="1" i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?  </m:t>
                    </m:r>
                  </m:oMath>
                </a14:m>
                <a:r>
                  <a:rPr lang="en-US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en-US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72608" y="62530"/>
                <a:ext cx="1638205" cy="691279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276673" y="1785628"/>
                <a:ext cx="2265748" cy="81137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US" sz="2800" b="0" i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US" sz="2800" b="1" i="0" smtClean="0">
                              <a:solidFill>
                                <a:srgbClr val="0000CC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US" sz="2800" b="0" i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1 </m:t>
                          </m:r>
                          <m:r>
                            <m:rPr>
                              <m:nor/>
                            </m:rPr>
                            <a:rPr lang="en-US" sz="2800" b="0" i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×</m:t>
                          </m:r>
                          <m:r>
                            <m:rPr>
                              <m:nor/>
                            </m:rPr>
                            <a:rPr lang="en-US" sz="2800" b="0" i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 3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US" sz="2800" b="0" i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2 </m:t>
                          </m:r>
                          <m:r>
                            <m:rPr>
                              <m:nor/>
                            </m:rPr>
                            <a:rPr lang="en-US" sz="2800" b="0" i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×</m:t>
                          </m:r>
                          <m:r>
                            <m:rPr>
                              <m:nor/>
                            </m:rPr>
                            <a:rPr lang="en-US" sz="2800" b="0" i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 3</m:t>
                          </m:r>
                        </m:den>
                      </m:f>
                      <m:r>
                        <m:rPr>
                          <m:nor/>
                        </m:rPr>
                        <a:rPr lang="en-US" sz="2800" b="0" i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US" sz="2800" b="0" i="0" smtClean="0">
                              <a:solidFill>
                                <a:srgbClr val="FF0000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US" sz="2800" b="0" i="0" smtClean="0">
                              <a:solidFill>
                                <a:srgbClr val="FF0000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6</m:t>
                          </m:r>
                        </m:den>
                      </m:f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 ;</m:t>
                      </m:r>
                    </m:oMath>
                  </m:oMathPara>
                </a14:m>
                <a:endParaRPr lang="en-US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76673" y="1785628"/>
                <a:ext cx="2265748" cy="811376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3926535" y="1785628"/>
                <a:ext cx="2260939" cy="81227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2800" b="0" i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f>
                        <m:fPr>
                          <m:ctrlPr>
                            <a:rPr lang="en-US" sz="2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US" sz="2800" b="0" i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US" sz="2800" b="1" i="0" smtClean="0">
                              <a:solidFill>
                                <a:srgbClr val="0000CC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</m:den>
                      </m:f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US" sz="2800" b="0" i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1 </m:t>
                          </m:r>
                          <m:r>
                            <m:rPr>
                              <m:nor/>
                            </m:rPr>
                            <a:rPr lang="en-US" sz="2800" b="0" i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×</m:t>
                          </m:r>
                          <m:r>
                            <m:rPr>
                              <m:nor/>
                            </m:rPr>
                            <a:rPr lang="en-US" sz="2800" b="0" i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 2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US" sz="2800" b="0" i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3 </m:t>
                          </m:r>
                          <m:r>
                            <m:rPr>
                              <m:nor/>
                            </m:rPr>
                            <a:rPr lang="en-US" sz="2800" b="0" i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×</m:t>
                          </m:r>
                          <m:r>
                            <m:rPr>
                              <m:nor/>
                            </m:rPr>
                            <a:rPr lang="en-US" sz="2800" b="0" i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 2</m:t>
                          </m:r>
                        </m:den>
                      </m:f>
                      <m:r>
                        <m:rPr>
                          <m:nor/>
                        </m:rPr>
                        <a:rPr lang="en-US" sz="2800" b="0" i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US" sz="2800" b="0" i="0" smtClean="0">
                              <a:solidFill>
                                <a:srgbClr val="FF0000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US" sz="2800" b="0" i="0" smtClean="0">
                              <a:solidFill>
                                <a:srgbClr val="FF0000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US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26535" y="1785628"/>
                <a:ext cx="2260939" cy="812274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289769" y="958128"/>
            <a:ext cx="589770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u="sng" dirty="0" err="1" smtClean="0">
                <a:solidFill>
                  <a:srgbClr val="0000CC"/>
                </a:solidFill>
              </a:rPr>
              <a:t>Bước</a:t>
            </a:r>
            <a:r>
              <a:rPr lang="en-US" sz="2800" b="1" u="sng" dirty="0" smtClean="0">
                <a:solidFill>
                  <a:srgbClr val="0000CC"/>
                </a:solidFill>
              </a:rPr>
              <a:t> 1: </a:t>
            </a:r>
            <a:r>
              <a:rPr lang="en-US" sz="2800" dirty="0" err="1"/>
              <a:t>Q</a:t>
            </a:r>
            <a:r>
              <a:rPr lang="en-US" sz="2800" dirty="0" err="1" smtClean="0"/>
              <a:t>uy</a:t>
            </a:r>
            <a:r>
              <a:rPr lang="en-US" sz="2800" dirty="0" smtClean="0"/>
              <a:t> </a:t>
            </a:r>
            <a:r>
              <a:rPr lang="en-US" sz="2800" dirty="0" err="1" smtClean="0"/>
              <a:t>đồng</a:t>
            </a:r>
            <a:r>
              <a:rPr lang="en-US" sz="2800" dirty="0" smtClean="0"/>
              <a:t> </a:t>
            </a:r>
            <a:r>
              <a:rPr lang="en-US" sz="2800" dirty="0" err="1" smtClean="0"/>
              <a:t>mẫu</a:t>
            </a:r>
            <a:r>
              <a:rPr lang="en-US" sz="2800" dirty="0" smtClean="0"/>
              <a:t> </a:t>
            </a:r>
            <a:r>
              <a:rPr lang="en-US" sz="2800" dirty="0" err="1" smtClean="0"/>
              <a:t>số</a:t>
            </a:r>
            <a:r>
              <a:rPr lang="en-US" sz="2800" dirty="0" smtClean="0"/>
              <a:t> </a:t>
            </a:r>
            <a:r>
              <a:rPr lang="en-US" sz="2800" dirty="0" err="1" smtClean="0"/>
              <a:t>hai</a:t>
            </a:r>
            <a:r>
              <a:rPr lang="en-US" sz="2800" dirty="0" smtClean="0"/>
              <a:t> </a:t>
            </a:r>
            <a:r>
              <a:rPr lang="en-US" sz="2800" dirty="0" err="1" smtClean="0"/>
              <a:t>phân</a:t>
            </a:r>
            <a:r>
              <a:rPr lang="en-US" sz="2800" dirty="0" smtClean="0"/>
              <a:t> </a:t>
            </a:r>
            <a:r>
              <a:rPr lang="en-US" sz="2800" dirty="0" err="1" smtClean="0"/>
              <a:t>số</a:t>
            </a:r>
            <a:r>
              <a:rPr lang="en-US" sz="2800" dirty="0" smtClean="0"/>
              <a:t>:</a:t>
            </a:r>
            <a:r>
              <a:rPr lang="en-US" sz="2800" b="1" u="sng" dirty="0" smtClean="0">
                <a:solidFill>
                  <a:srgbClr val="0000CC"/>
                </a:solidFill>
              </a:rPr>
              <a:t> </a:t>
            </a:r>
            <a:endParaRPr lang="en-US" sz="2800" u="sng" dirty="0" smtClean="0">
              <a:solidFill>
                <a:srgbClr val="0000CC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622147" y="3712852"/>
                <a:ext cx="2806730" cy="81137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US" sz="2800" b="0" i="0" smtClean="0">
                              <a:solidFill>
                                <a:srgbClr val="FF0000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US" sz="2800" b="0" i="0" smtClean="0">
                              <a:solidFill>
                                <a:srgbClr val="FF0000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6</m:t>
                          </m:r>
                        </m:den>
                      </m:f>
                      <m:r>
                        <m:rPr>
                          <m:nor/>
                        </m:rPr>
                        <a:rPr lang="en-US" sz="2800" b="0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2800" b="0" i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f>
                        <m:fPr>
                          <m:ctrlP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US" sz="2800" b="0" i="0" smtClean="0">
                              <a:solidFill>
                                <a:srgbClr val="FF0000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US" sz="2800" b="0" i="0" smtClean="0">
                              <a:solidFill>
                                <a:srgbClr val="FF0000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6</m:t>
                          </m:r>
                        </m:den>
                      </m:f>
                      <m:r>
                        <m:rPr>
                          <m:nor/>
                        </m:rPr>
                        <a:rPr lang="en-US" sz="2800" b="1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2800" b="1" i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f>
                        <m:fPr>
                          <m:ctrlP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US" sz="2800" b="0" i="0" smtClean="0">
                              <a:solidFill>
                                <a:srgbClr val="FF0000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3 +</m:t>
                          </m:r>
                          <m:r>
                            <m:rPr>
                              <m:nor/>
                            </m:rPr>
                            <a:rPr lang="en-US" sz="2800" b="0" i="0" smtClean="0">
                              <a:solidFill>
                                <a:srgbClr val="FF0000"/>
                              </a:solidFill>
                              <a:latin typeface="Times New Roman" panose="020206030504050203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 2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US" sz="2800" b="0" i="0" smtClean="0">
                              <a:solidFill>
                                <a:srgbClr val="FF0000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6</m:t>
                          </m:r>
                        </m:den>
                      </m:f>
                      <m:r>
                        <m:rPr>
                          <m:nor/>
                        </m:rPr>
                        <a:rPr lang="en-US" sz="2800" b="0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2800" b="0" i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f>
                        <m:fPr>
                          <m:ctrlP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US" sz="2800" b="0" i="0" smtClean="0">
                              <a:solidFill>
                                <a:srgbClr val="FF0000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5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US" sz="2800" b="0" i="0" smtClean="0">
                              <a:solidFill>
                                <a:srgbClr val="FF0000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US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22147" y="3712852"/>
                <a:ext cx="2806730" cy="811376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230283" y="2952084"/>
            <a:ext cx="599673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u="sng" dirty="0" err="1" smtClean="0">
                <a:solidFill>
                  <a:srgbClr val="0000CC"/>
                </a:solidFill>
              </a:rPr>
              <a:t>Bước</a:t>
            </a:r>
            <a:r>
              <a:rPr lang="en-US" sz="2800" b="1" u="sng" dirty="0" smtClean="0">
                <a:solidFill>
                  <a:srgbClr val="0000CC"/>
                </a:solidFill>
              </a:rPr>
              <a:t> 2: </a:t>
            </a:r>
            <a:r>
              <a:rPr lang="en-US" sz="2800" dirty="0" err="1"/>
              <a:t>C</a:t>
            </a:r>
            <a:r>
              <a:rPr lang="en-US" sz="2800" dirty="0" err="1" smtClean="0"/>
              <a:t>ộng</a:t>
            </a:r>
            <a:r>
              <a:rPr lang="en-US" sz="2800" dirty="0" smtClean="0"/>
              <a:t> </a:t>
            </a:r>
            <a:r>
              <a:rPr lang="en-US" sz="2800" dirty="0" err="1" smtClean="0"/>
              <a:t>hai</a:t>
            </a:r>
            <a:r>
              <a:rPr lang="en-US" sz="2800" dirty="0" smtClean="0"/>
              <a:t> </a:t>
            </a:r>
            <a:r>
              <a:rPr lang="en-US" sz="2800" dirty="0" err="1" smtClean="0"/>
              <a:t>phân</a:t>
            </a:r>
            <a:r>
              <a:rPr lang="en-US" sz="2800" dirty="0" smtClean="0"/>
              <a:t> </a:t>
            </a:r>
            <a:r>
              <a:rPr lang="en-US" sz="2800" dirty="0" err="1" smtClean="0"/>
              <a:t>số</a:t>
            </a:r>
            <a:r>
              <a:rPr lang="en-US" sz="2800" dirty="0" smtClean="0"/>
              <a:t> </a:t>
            </a:r>
            <a:r>
              <a:rPr lang="en-US" sz="2800" dirty="0" err="1" smtClean="0"/>
              <a:t>cùng</a:t>
            </a:r>
            <a:r>
              <a:rPr lang="en-US" sz="2800" dirty="0" smtClean="0"/>
              <a:t> </a:t>
            </a:r>
            <a:r>
              <a:rPr lang="en-US" sz="2800" dirty="0" err="1" smtClean="0"/>
              <a:t>mẫu</a:t>
            </a:r>
            <a:r>
              <a:rPr lang="en-US" sz="2800" dirty="0" smtClean="0"/>
              <a:t> </a:t>
            </a:r>
            <a:r>
              <a:rPr lang="en-US" sz="2800" dirty="0" err="1" smtClean="0"/>
              <a:t>số</a:t>
            </a:r>
            <a:r>
              <a:rPr lang="en-US" sz="2800" dirty="0" smtClean="0"/>
              <a:t>:</a:t>
            </a:r>
            <a:endParaRPr lang="en-US" sz="2800" u="sng" dirty="0" smtClean="0">
              <a:solidFill>
                <a:srgbClr val="0000CC"/>
              </a:solidFill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3889729"/>
              </p:ext>
            </p:extLst>
          </p:nvPr>
        </p:nvGraphicFramePr>
        <p:xfrm>
          <a:off x="7069433" y="3104464"/>
          <a:ext cx="4473516" cy="37084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737539"/>
                <a:gridCol w="731520"/>
                <a:gridCol w="731520"/>
                <a:gridCol w="770709"/>
                <a:gridCol w="757646"/>
                <a:gridCol w="744582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00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00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00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AutoShape 74"/>
          <p:cNvSpPr>
            <a:spLocks/>
          </p:cNvSpPr>
          <p:nvPr/>
        </p:nvSpPr>
        <p:spPr bwMode="auto">
          <a:xfrm rot="5433146" flipH="1">
            <a:off x="8743213" y="1900345"/>
            <a:ext cx="365603" cy="3658416"/>
          </a:xfrm>
          <a:prstGeom prst="leftBrace">
            <a:avLst>
              <a:gd name="adj1" fmla="val 50978"/>
              <a:gd name="adj2" fmla="val 50037"/>
            </a:avLst>
          </a:prstGeom>
          <a:noFill/>
          <a:ln w="158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10800000" vert="eaVert" wrap="none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>
            <a:off x="6675701" y="669780"/>
            <a:ext cx="0" cy="344935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 Box 57"/>
              <p:cNvSpPr txBox="1">
                <a:spLocks noChangeArrowheads="1"/>
              </p:cNvSpPr>
              <p:nvPr/>
            </p:nvSpPr>
            <p:spPr bwMode="auto">
              <a:xfrm>
                <a:off x="6885421" y="1115369"/>
                <a:ext cx="4825392" cy="12087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2800" dirty="0" err="1"/>
                  <a:t>Nhìn</a:t>
                </a:r>
                <a:r>
                  <a:rPr lang="en-US" sz="2800" dirty="0"/>
                  <a:t> </a:t>
                </a:r>
                <a:r>
                  <a:rPr lang="en-US" sz="2800" dirty="0" err="1"/>
                  <a:t>hình</a:t>
                </a:r>
                <a:r>
                  <a:rPr lang="en-US" sz="2800" dirty="0"/>
                  <a:t> </a:t>
                </a:r>
                <a:r>
                  <a:rPr lang="en-US" sz="2800" dirty="0" err="1"/>
                  <a:t>vẽ</a:t>
                </a:r>
                <a:r>
                  <a:rPr lang="en-US" sz="2800" dirty="0"/>
                  <a:t> ta </a:t>
                </a:r>
                <a:r>
                  <a:rPr lang="en-US" sz="2800" dirty="0" err="1"/>
                  <a:t>thấy</a:t>
                </a:r>
                <a:r>
                  <a:rPr lang="en-US" sz="2800" dirty="0" smtClean="0"/>
                  <a:t>: </a:t>
                </a:r>
                <a:r>
                  <a:rPr lang="en-US" sz="2800" dirty="0" err="1" smtClean="0"/>
                  <a:t>Cả</a:t>
                </a:r>
                <a:r>
                  <a:rPr lang="en-US" sz="2800" dirty="0" smtClean="0"/>
                  <a:t> </a:t>
                </a:r>
                <a:r>
                  <a:rPr lang="en-US" sz="2800" dirty="0" err="1" smtClean="0"/>
                  <a:t>hai</a:t>
                </a:r>
                <a:r>
                  <a:rPr lang="en-US" sz="2800" dirty="0" smtClean="0"/>
                  <a:t> </a:t>
                </a:r>
                <a:r>
                  <a:rPr lang="en-US" sz="2800" dirty="0" err="1" smtClean="0"/>
                  <a:t>bạn</a:t>
                </a:r>
                <a:r>
                  <a:rPr lang="en-US" sz="2800" dirty="0" smtClean="0"/>
                  <a:t> </a:t>
                </a:r>
                <a:r>
                  <a:rPr lang="en-US" sz="2800" dirty="0" err="1" smtClean="0"/>
                  <a:t>đã</a:t>
                </a:r>
                <a:r>
                  <a:rPr lang="en-US" sz="2800" dirty="0" smtClean="0"/>
                  <a:t> </a:t>
                </a:r>
                <a:r>
                  <a:rPr lang="en-US" sz="2800" dirty="0" err="1" smtClean="0"/>
                  <a:t>lấy</a:t>
                </a:r>
                <a:r>
                  <a:rPr lang="en-US" sz="2800" dirty="0" smtClean="0"/>
                  <a:t>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800" b="0" i="0" smtClean="0">
                            <a:cs typeface="Times New Roman" panose="02020603050405020304" pitchFamily="18" charset="0"/>
                          </a:rPr>
                          <m:t>5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800" b="0" i="0" smtClean="0">
                            <a:cs typeface="Times New Roman" panose="02020603050405020304" pitchFamily="18" charset="0"/>
                          </a:rPr>
                          <m:t>6</m:t>
                        </m:r>
                      </m:den>
                    </m:f>
                  </m:oMath>
                </a14:m>
                <a:r>
                  <a:rPr lang="en-US" sz="2800" dirty="0" smtClean="0"/>
                  <a:t>  </a:t>
                </a:r>
                <a:r>
                  <a:rPr lang="en-US" sz="2800" dirty="0" err="1" smtClean="0"/>
                  <a:t>băng</a:t>
                </a:r>
                <a:r>
                  <a:rPr lang="en-US" sz="2800" dirty="0" smtClean="0"/>
                  <a:t> </a:t>
                </a:r>
                <a:r>
                  <a:rPr lang="en-US" sz="2800" dirty="0" err="1" smtClean="0"/>
                  <a:t>giấy</a:t>
                </a:r>
                <a:r>
                  <a:rPr lang="en-US" sz="2800" dirty="0" smtClean="0"/>
                  <a:t>.</a:t>
                </a:r>
                <a:endParaRPr lang="en-US" sz="2800" dirty="0"/>
              </a:p>
            </p:txBody>
          </p:sp>
        </mc:Choice>
        <mc:Fallback xmlns="">
          <p:sp>
            <p:nvSpPr>
              <p:cNvPr id="15" name="Text Box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885421" y="1115369"/>
                <a:ext cx="4825392" cy="1208729"/>
              </a:xfrm>
              <a:prstGeom prst="rect">
                <a:avLst/>
              </a:prstGeom>
              <a:blipFill rotWithShape="0">
                <a:blip r:embed="rId6"/>
                <a:stretch>
                  <a:fillRect l="-2525" t="-5556" r="-1641" b="-5051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/>
              <p:cNvSpPr/>
              <p:nvPr/>
            </p:nvSpPr>
            <p:spPr>
              <a:xfrm>
                <a:off x="8745234" y="3929983"/>
                <a:ext cx="415498" cy="78361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US" sz="2400" b="0" i="0" smtClean="0">
                              <a:solidFill>
                                <a:srgbClr val="FF0000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5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US" sz="2400" b="0" i="0" smtClean="0">
                              <a:solidFill>
                                <a:srgbClr val="FF0000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US" sz="2400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45234" y="3929983"/>
                <a:ext cx="415498" cy="783612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Text Box 57"/>
          <p:cNvSpPr txBox="1">
            <a:spLocks noChangeArrowheads="1"/>
          </p:cNvSpPr>
          <p:nvPr/>
        </p:nvSpPr>
        <p:spPr bwMode="auto">
          <a:xfrm>
            <a:off x="289769" y="5114455"/>
            <a:ext cx="11572031" cy="95410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u="sng" dirty="0" err="1" smtClean="0">
                <a:solidFill>
                  <a:srgbClr val="0000CC"/>
                </a:solidFill>
              </a:rPr>
              <a:t>Ghi</a:t>
            </a:r>
            <a:r>
              <a:rPr lang="en-US" sz="2800" b="1" u="sng" dirty="0" smtClean="0">
                <a:solidFill>
                  <a:srgbClr val="0000CC"/>
                </a:solidFill>
              </a:rPr>
              <a:t> </a:t>
            </a:r>
            <a:r>
              <a:rPr lang="en-US" sz="2800" b="1" u="sng" dirty="0" err="1" smtClean="0">
                <a:solidFill>
                  <a:srgbClr val="0000CC"/>
                </a:solidFill>
              </a:rPr>
              <a:t>nhớ</a:t>
            </a:r>
            <a:r>
              <a:rPr lang="en-US" sz="2800" dirty="0" smtClean="0">
                <a:solidFill>
                  <a:srgbClr val="0000CC"/>
                </a:solidFill>
              </a:rPr>
              <a:t>: </a:t>
            </a:r>
            <a:r>
              <a:rPr lang="en-US" sz="2800" b="1" i="1" dirty="0" err="1" smtClean="0"/>
              <a:t>Muốn</a:t>
            </a:r>
            <a:r>
              <a:rPr lang="en-US" sz="2800" b="1" i="1" dirty="0" smtClean="0"/>
              <a:t> </a:t>
            </a:r>
            <a:r>
              <a:rPr lang="en-US" sz="2800" b="1" i="1" dirty="0" err="1" smtClean="0"/>
              <a:t>cộng</a:t>
            </a:r>
            <a:r>
              <a:rPr lang="en-US" sz="2800" b="1" i="1" dirty="0" smtClean="0"/>
              <a:t> </a:t>
            </a:r>
            <a:r>
              <a:rPr lang="en-US" sz="2800" b="1" i="1" dirty="0" err="1" smtClean="0"/>
              <a:t>hai</a:t>
            </a:r>
            <a:r>
              <a:rPr lang="en-US" sz="2800" b="1" i="1" dirty="0" smtClean="0"/>
              <a:t> </a:t>
            </a:r>
            <a:r>
              <a:rPr lang="en-US" sz="2800" b="1" i="1" dirty="0" err="1" smtClean="0"/>
              <a:t>phân</a:t>
            </a:r>
            <a:r>
              <a:rPr lang="en-US" sz="2800" b="1" i="1" dirty="0" smtClean="0"/>
              <a:t> </a:t>
            </a:r>
            <a:r>
              <a:rPr lang="en-US" sz="2800" b="1" i="1" dirty="0" err="1" smtClean="0"/>
              <a:t>số</a:t>
            </a:r>
            <a:r>
              <a:rPr lang="en-US" sz="2800" b="1" i="1" dirty="0" smtClean="0"/>
              <a:t> </a:t>
            </a:r>
            <a:r>
              <a:rPr lang="en-US" sz="2800" b="1" i="1" dirty="0" err="1" smtClean="0">
                <a:solidFill>
                  <a:srgbClr val="0000CC"/>
                </a:solidFill>
              </a:rPr>
              <a:t>khác</a:t>
            </a:r>
            <a:r>
              <a:rPr lang="en-US" sz="2800" b="1" i="1" dirty="0" smtClean="0">
                <a:solidFill>
                  <a:srgbClr val="0000CC"/>
                </a:solidFill>
              </a:rPr>
              <a:t> </a:t>
            </a:r>
            <a:r>
              <a:rPr lang="en-US" sz="2800" b="1" i="1" dirty="0" err="1" smtClean="0">
                <a:solidFill>
                  <a:srgbClr val="0000CC"/>
                </a:solidFill>
              </a:rPr>
              <a:t>mẫu</a:t>
            </a:r>
            <a:r>
              <a:rPr lang="en-US" sz="2800" b="1" i="1" dirty="0" smtClean="0">
                <a:solidFill>
                  <a:srgbClr val="0000CC"/>
                </a:solidFill>
              </a:rPr>
              <a:t> </a:t>
            </a:r>
            <a:r>
              <a:rPr lang="en-US" sz="2800" b="1" i="1" dirty="0" err="1" smtClean="0">
                <a:solidFill>
                  <a:srgbClr val="0000CC"/>
                </a:solidFill>
              </a:rPr>
              <a:t>số</a:t>
            </a:r>
            <a:r>
              <a:rPr lang="en-US" sz="2800" b="1" i="1" dirty="0" smtClean="0"/>
              <a:t>, ta </a:t>
            </a:r>
            <a:r>
              <a:rPr lang="en-US" sz="2800" b="1" i="1" dirty="0" err="1" smtClean="0"/>
              <a:t>quy</a:t>
            </a:r>
            <a:r>
              <a:rPr lang="en-US" sz="2800" b="1" i="1" dirty="0" smtClean="0"/>
              <a:t> </a:t>
            </a:r>
            <a:r>
              <a:rPr lang="en-US" sz="2800" b="1" i="1" dirty="0" err="1" smtClean="0"/>
              <a:t>đồng</a:t>
            </a:r>
            <a:r>
              <a:rPr lang="en-US" sz="2800" b="1" i="1" dirty="0" smtClean="0"/>
              <a:t> </a:t>
            </a:r>
            <a:r>
              <a:rPr lang="en-US" sz="2800" b="1" i="1" dirty="0" err="1" smtClean="0"/>
              <a:t>mẫu</a:t>
            </a:r>
            <a:r>
              <a:rPr lang="en-US" sz="2800" b="1" i="1" dirty="0" smtClean="0"/>
              <a:t> </a:t>
            </a:r>
            <a:r>
              <a:rPr lang="en-US" sz="2800" b="1" i="1" dirty="0" err="1" smtClean="0"/>
              <a:t>số</a:t>
            </a:r>
            <a:r>
              <a:rPr lang="en-US" sz="2800" b="1" i="1" dirty="0" smtClean="0"/>
              <a:t> </a:t>
            </a:r>
            <a:r>
              <a:rPr lang="en-US" sz="2800" b="1" i="1" dirty="0" err="1" smtClean="0"/>
              <a:t>hai</a:t>
            </a:r>
            <a:r>
              <a:rPr lang="en-US" sz="2800" b="1" i="1" dirty="0" smtClean="0"/>
              <a:t> </a:t>
            </a:r>
            <a:r>
              <a:rPr lang="en-US" sz="2800" b="1" i="1" dirty="0" err="1" smtClean="0"/>
              <a:t>phân</a:t>
            </a:r>
            <a:r>
              <a:rPr lang="en-US" sz="2800" b="1" i="1" dirty="0" smtClean="0"/>
              <a:t> </a:t>
            </a:r>
            <a:r>
              <a:rPr lang="en-US" sz="2800" b="1" i="1" dirty="0" err="1" smtClean="0"/>
              <a:t>số</a:t>
            </a:r>
            <a:r>
              <a:rPr lang="en-US" sz="2800" b="1" i="1" dirty="0" smtClean="0"/>
              <a:t>, </a:t>
            </a:r>
            <a:r>
              <a:rPr lang="en-US" sz="2800" b="1" i="1" dirty="0" err="1" smtClean="0"/>
              <a:t>rồi</a:t>
            </a:r>
            <a:r>
              <a:rPr lang="en-US" sz="2800" b="1" i="1" dirty="0" smtClean="0"/>
              <a:t> </a:t>
            </a:r>
            <a:r>
              <a:rPr lang="en-US" sz="2800" b="1" i="1" dirty="0" err="1" smtClean="0"/>
              <a:t>cộng</a:t>
            </a:r>
            <a:r>
              <a:rPr lang="en-US" sz="2800" b="1" i="1" dirty="0" smtClean="0"/>
              <a:t> </a:t>
            </a:r>
            <a:r>
              <a:rPr lang="en-US" sz="2800" b="1" i="1" dirty="0" err="1" smtClean="0"/>
              <a:t>hai</a:t>
            </a:r>
            <a:r>
              <a:rPr lang="en-US" sz="2800" b="1" i="1" dirty="0"/>
              <a:t> </a:t>
            </a:r>
            <a:r>
              <a:rPr lang="en-US" sz="2800" b="1" i="1" dirty="0" err="1" smtClean="0"/>
              <a:t>phân</a:t>
            </a:r>
            <a:r>
              <a:rPr lang="en-US" sz="2800" b="1" i="1" dirty="0" smtClean="0"/>
              <a:t> </a:t>
            </a:r>
            <a:r>
              <a:rPr lang="en-US" sz="2800" b="1" i="1" dirty="0" err="1" smtClean="0"/>
              <a:t>số</a:t>
            </a:r>
            <a:r>
              <a:rPr lang="en-US" sz="2800" b="1" i="1" dirty="0" smtClean="0"/>
              <a:t> </a:t>
            </a:r>
            <a:r>
              <a:rPr lang="en-US" sz="2800" b="1" i="1" dirty="0" err="1" smtClean="0"/>
              <a:t>đó</a:t>
            </a:r>
            <a:r>
              <a:rPr lang="en-US" sz="2800" b="1" i="1" dirty="0" smtClean="0"/>
              <a:t>.  </a:t>
            </a:r>
            <a:r>
              <a:rPr lang="en-US" sz="2800" dirty="0" smtClean="0"/>
              <a:t> 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065668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2" grpId="0" animBg="1"/>
      <p:bldP spid="15" grpId="0"/>
      <p:bldP spid="16" grpId="0"/>
      <p:bldP spid="1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57"/>
          <p:cNvSpPr txBox="1">
            <a:spLocks noChangeArrowheads="1"/>
          </p:cNvSpPr>
          <p:nvPr/>
        </p:nvSpPr>
        <p:spPr bwMode="auto">
          <a:xfrm>
            <a:off x="541500" y="199699"/>
            <a:ext cx="8666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dirty="0" err="1" smtClean="0">
                <a:solidFill>
                  <a:srgbClr val="0000CC"/>
                </a:solidFill>
              </a:rPr>
              <a:t>Bài</a:t>
            </a:r>
            <a:r>
              <a:rPr lang="en-US" sz="2800" dirty="0" smtClean="0">
                <a:solidFill>
                  <a:srgbClr val="0000CC"/>
                </a:solidFill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</a:rPr>
              <a:t>tập</a:t>
            </a:r>
            <a:r>
              <a:rPr lang="en-US" sz="2800" dirty="0" smtClean="0">
                <a:solidFill>
                  <a:srgbClr val="0000CC"/>
                </a:solidFill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</a:rPr>
              <a:t>cần</a:t>
            </a:r>
            <a:r>
              <a:rPr lang="en-US" sz="2800" dirty="0" smtClean="0">
                <a:solidFill>
                  <a:srgbClr val="0000CC"/>
                </a:solidFill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</a:rPr>
              <a:t>làm</a:t>
            </a:r>
            <a:r>
              <a:rPr lang="en-US" sz="2800" dirty="0" smtClean="0">
                <a:solidFill>
                  <a:srgbClr val="0000CC"/>
                </a:solidFill>
              </a:rPr>
              <a:t>: </a:t>
            </a:r>
            <a:r>
              <a:rPr lang="en-US" sz="2800" dirty="0" err="1" smtClean="0">
                <a:solidFill>
                  <a:srgbClr val="0000CC"/>
                </a:solidFill>
              </a:rPr>
              <a:t>Bài</a:t>
            </a:r>
            <a:r>
              <a:rPr lang="en-US" sz="2800" dirty="0" smtClean="0">
                <a:solidFill>
                  <a:srgbClr val="0000CC"/>
                </a:solidFill>
              </a:rPr>
              <a:t> 1 (</a:t>
            </a:r>
            <a:r>
              <a:rPr lang="en-US" sz="2800" dirty="0" err="1" smtClean="0">
                <a:solidFill>
                  <a:srgbClr val="0000CC"/>
                </a:solidFill>
              </a:rPr>
              <a:t>câu</a:t>
            </a:r>
            <a:r>
              <a:rPr lang="en-US" sz="2800" dirty="0" smtClean="0">
                <a:solidFill>
                  <a:srgbClr val="0000CC"/>
                </a:solidFill>
              </a:rPr>
              <a:t> a, b, c); </a:t>
            </a:r>
            <a:r>
              <a:rPr lang="en-US" sz="2800" dirty="0" err="1" smtClean="0">
                <a:solidFill>
                  <a:srgbClr val="0000CC"/>
                </a:solidFill>
              </a:rPr>
              <a:t>bài</a:t>
            </a:r>
            <a:r>
              <a:rPr lang="en-US" sz="2800" dirty="0" smtClean="0">
                <a:solidFill>
                  <a:srgbClr val="0000CC"/>
                </a:solidFill>
              </a:rPr>
              <a:t> 2 (</a:t>
            </a:r>
            <a:r>
              <a:rPr lang="en-US" sz="2800" dirty="0" err="1" smtClean="0">
                <a:solidFill>
                  <a:srgbClr val="0000CC"/>
                </a:solidFill>
              </a:rPr>
              <a:t>câu</a:t>
            </a:r>
            <a:r>
              <a:rPr lang="en-US" sz="2800" dirty="0" smtClean="0">
                <a:solidFill>
                  <a:srgbClr val="0000CC"/>
                </a:solidFill>
              </a:rPr>
              <a:t> a, b)</a:t>
            </a:r>
            <a:endParaRPr lang="en-US" sz="2800" dirty="0">
              <a:solidFill>
                <a:srgbClr val="0000CC"/>
              </a:solidFill>
            </a:endParaRPr>
          </a:p>
        </p:txBody>
      </p:sp>
      <p:sp>
        <p:nvSpPr>
          <p:cNvPr id="5" name="Text Box 57"/>
          <p:cNvSpPr txBox="1">
            <a:spLocks noChangeArrowheads="1"/>
          </p:cNvSpPr>
          <p:nvPr/>
        </p:nvSpPr>
        <p:spPr bwMode="auto">
          <a:xfrm>
            <a:off x="531358" y="769588"/>
            <a:ext cx="49371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u="sng" dirty="0" err="1" smtClean="0">
                <a:solidFill>
                  <a:srgbClr val="0000CC"/>
                </a:solidFill>
              </a:rPr>
              <a:t>Bài</a:t>
            </a:r>
            <a:r>
              <a:rPr lang="en-US" sz="2800" u="sng" dirty="0" smtClean="0">
                <a:solidFill>
                  <a:srgbClr val="0000CC"/>
                </a:solidFill>
              </a:rPr>
              <a:t> </a:t>
            </a:r>
            <a:r>
              <a:rPr lang="en-US" sz="2800" u="sng" dirty="0" err="1" smtClean="0">
                <a:solidFill>
                  <a:srgbClr val="0000CC"/>
                </a:solidFill>
              </a:rPr>
              <a:t>tập</a:t>
            </a:r>
            <a:r>
              <a:rPr lang="en-US" sz="2800" u="sng" dirty="0" smtClean="0">
                <a:solidFill>
                  <a:srgbClr val="0000CC"/>
                </a:solidFill>
              </a:rPr>
              <a:t> 1</a:t>
            </a:r>
            <a:r>
              <a:rPr lang="en-US" sz="2800" dirty="0" smtClean="0">
                <a:solidFill>
                  <a:srgbClr val="0000CC"/>
                </a:solidFill>
              </a:rPr>
              <a:t>: </a:t>
            </a:r>
            <a:r>
              <a:rPr lang="en-US" sz="2800" dirty="0" err="1" smtClean="0">
                <a:solidFill>
                  <a:srgbClr val="0000CC"/>
                </a:solidFill>
              </a:rPr>
              <a:t>Tính</a:t>
            </a:r>
            <a:r>
              <a:rPr lang="en-US" sz="2800" dirty="0" smtClean="0">
                <a:solidFill>
                  <a:srgbClr val="0000CC"/>
                </a:solidFill>
              </a:rPr>
              <a:t>: </a:t>
            </a:r>
            <a:endParaRPr lang="en-US" sz="2800" dirty="0">
              <a:solidFill>
                <a:srgbClr val="0000CC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531360" y="1362384"/>
                <a:ext cx="2010102" cy="69038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2800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sz="28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a)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800" b="0" i="0" smtClean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800" b="0" i="0" smtClean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den>
                    </m:f>
                    <m:r>
                      <m:rPr>
                        <m:nor/>
                      </m:rPr>
                      <a:rPr lang="en-US" sz="2800" i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 +</m:t>
                    </m:r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  <m:f>
                      <m:fPr>
                        <m:ctrlPr>
                          <a:rPr lang="en-US" sz="2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800" b="0" i="0" smtClean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800" b="0" i="0" smtClean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4</m:t>
                        </m:r>
                      </m:den>
                    </m:f>
                    <m:r>
                      <m:rPr>
                        <m:nor/>
                      </m:rPr>
                      <a:rPr lang="en-US" sz="2800" b="0" i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=  </m:t>
                    </m:r>
                  </m:oMath>
                </a14:m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1360" y="1362384"/>
                <a:ext cx="2010102" cy="690382"/>
              </a:xfrm>
              <a:prstGeom prst="rect">
                <a:avLst/>
              </a:prstGeom>
              <a:blipFill rotWithShape="0">
                <a:blip r:embed="rId2"/>
                <a:stretch>
                  <a:fillRect l="-6667" b="-157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2999920" y="1335370"/>
                <a:ext cx="1941172" cy="69031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2800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</a:t>
                </a:r>
                <a:r>
                  <a:rPr lang="en-US" sz="28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800" b="0" i="0" smtClean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9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800" b="0" i="0" smtClean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4</m:t>
                        </m:r>
                      </m:den>
                    </m:f>
                    <m:r>
                      <m:rPr>
                        <m:nor/>
                      </m:rPr>
                      <a:rPr lang="en-US" sz="2800" i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 +</m:t>
                    </m:r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  <m:f>
                      <m:fPr>
                        <m:ctrlPr>
                          <a:rPr lang="en-US" sz="2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800" b="0" i="0" smtClean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800" b="0" i="0" smtClean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5</m:t>
                        </m:r>
                      </m:den>
                    </m:f>
                    <m:r>
                      <m:rPr>
                        <m:nor/>
                      </m:rPr>
                      <a:rPr lang="en-US" sz="280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= </m:t>
                    </m:r>
                  </m:oMath>
                </a14:m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99920" y="1335370"/>
                <a:ext cx="1941172" cy="690317"/>
              </a:xfrm>
              <a:prstGeom prst="rect">
                <a:avLst/>
              </a:prstGeom>
              <a:blipFill rotWithShape="0">
                <a:blip r:embed="rId3"/>
                <a:stretch>
                  <a:fillRect l="-6897" b="-168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5468483" y="1296250"/>
                <a:ext cx="1920334" cy="69102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2800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</a:t>
                </a:r>
                <a:r>
                  <a:rPr lang="en-US" sz="28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800" b="0" i="0" smtClean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800" b="0" i="0" smtClean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5</m:t>
                        </m:r>
                      </m:den>
                    </m:f>
                    <m:r>
                      <m:rPr>
                        <m:nor/>
                      </m:rPr>
                      <a:rPr lang="en-US" sz="2800" i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 +</m:t>
                    </m:r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  <m:f>
                      <m:fPr>
                        <m:ctrlPr>
                          <a:rPr lang="en-US" sz="2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800" b="0" i="0" smtClean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4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800" b="0" i="0" smtClean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7</m:t>
                        </m:r>
                      </m:den>
                    </m:f>
                    <m:r>
                      <m:rPr>
                        <m:nor/>
                      </m:rPr>
                      <a:rPr lang="en-US" sz="280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= </m:t>
                    </m:r>
                  </m:oMath>
                </a14:m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68483" y="1296250"/>
                <a:ext cx="1920334" cy="691023"/>
              </a:xfrm>
              <a:prstGeom prst="rect">
                <a:avLst/>
              </a:prstGeom>
              <a:blipFill rotWithShape="0">
                <a:blip r:embed="rId4"/>
                <a:stretch>
                  <a:fillRect l="-6984" b="-159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 Box 57"/>
          <p:cNvSpPr txBox="1">
            <a:spLocks noChangeArrowheads="1"/>
          </p:cNvSpPr>
          <p:nvPr/>
        </p:nvSpPr>
        <p:spPr bwMode="auto">
          <a:xfrm>
            <a:off x="488112" y="2301047"/>
            <a:ext cx="41067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u="sng" dirty="0" err="1" smtClean="0">
                <a:solidFill>
                  <a:srgbClr val="0000CC"/>
                </a:solidFill>
              </a:rPr>
              <a:t>Bài</a:t>
            </a:r>
            <a:r>
              <a:rPr lang="en-US" sz="2800" u="sng" dirty="0" smtClean="0">
                <a:solidFill>
                  <a:srgbClr val="0000CC"/>
                </a:solidFill>
              </a:rPr>
              <a:t> </a:t>
            </a:r>
            <a:r>
              <a:rPr lang="en-US" sz="2800" u="sng" dirty="0" err="1" smtClean="0">
                <a:solidFill>
                  <a:srgbClr val="0000CC"/>
                </a:solidFill>
              </a:rPr>
              <a:t>tập</a:t>
            </a:r>
            <a:r>
              <a:rPr lang="en-US" sz="2800" u="sng" dirty="0" smtClean="0">
                <a:solidFill>
                  <a:srgbClr val="0000CC"/>
                </a:solidFill>
              </a:rPr>
              <a:t> 2</a:t>
            </a:r>
            <a:r>
              <a:rPr lang="en-US" sz="2800" dirty="0" smtClean="0">
                <a:solidFill>
                  <a:srgbClr val="0000CC"/>
                </a:solidFill>
              </a:rPr>
              <a:t>: </a:t>
            </a:r>
            <a:r>
              <a:rPr lang="en-US" sz="2800" dirty="0" err="1" smtClean="0">
                <a:solidFill>
                  <a:srgbClr val="0000CC"/>
                </a:solidFill>
              </a:rPr>
              <a:t>Tính</a:t>
            </a:r>
            <a:r>
              <a:rPr lang="en-US" sz="2800" dirty="0">
                <a:solidFill>
                  <a:srgbClr val="0000CC"/>
                </a:solidFill>
              </a:rPr>
              <a:t> </a:t>
            </a:r>
            <a:r>
              <a:rPr lang="en-US" sz="2800" dirty="0" smtClean="0">
                <a:solidFill>
                  <a:srgbClr val="0000CC"/>
                </a:solidFill>
              </a:rPr>
              <a:t>(</a:t>
            </a:r>
            <a:r>
              <a:rPr lang="en-US" sz="2800" dirty="0" err="1" smtClean="0">
                <a:solidFill>
                  <a:srgbClr val="0000CC"/>
                </a:solidFill>
              </a:rPr>
              <a:t>theo</a:t>
            </a:r>
            <a:r>
              <a:rPr lang="en-US" sz="2800" dirty="0" smtClean="0">
                <a:solidFill>
                  <a:srgbClr val="0000CC"/>
                </a:solidFill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</a:rPr>
              <a:t>mẫu</a:t>
            </a:r>
            <a:r>
              <a:rPr lang="en-US" sz="2800" dirty="0" smtClean="0">
                <a:solidFill>
                  <a:srgbClr val="0000CC"/>
                </a:solidFill>
              </a:rPr>
              <a:t>): </a:t>
            </a:r>
            <a:endParaRPr lang="en-US" sz="2800" dirty="0">
              <a:solidFill>
                <a:srgbClr val="0000CC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467549" y="2893202"/>
                <a:ext cx="4821769" cy="69102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2800" dirty="0" smtClean="0">
                    <a:solidFill>
                      <a:srgbClr val="0000CC"/>
                    </a:solidFill>
                  </a:rPr>
                  <a:t> </a:t>
                </a:r>
                <a:r>
                  <a:rPr lang="en-US" sz="2800" dirty="0" err="1" smtClean="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Mẫu</a:t>
                </a:r>
                <a:r>
                  <a:rPr lang="en-US" sz="2800" dirty="0" smtClean="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800" b="0" i="0" smtClean="0">
                            <a:solidFill>
                              <a:srgbClr val="0000CC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13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800" b="0" i="0" smtClean="0">
                            <a:solidFill>
                              <a:srgbClr val="0000CC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21</m:t>
                        </m:r>
                      </m:den>
                    </m:f>
                    <m:r>
                      <m:rPr>
                        <m:nor/>
                      </m:rPr>
                      <a:rPr lang="en-US" sz="2800" i="0" smtClean="0">
                        <a:solidFill>
                          <a:srgbClr val="0000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 +</m:t>
                    </m:r>
                    <m:r>
                      <a:rPr lang="en-US" sz="2800" b="0" i="1" smtClean="0">
                        <a:solidFill>
                          <a:srgbClr val="0000CC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  <m:f>
                      <m:fPr>
                        <m:ctrlPr>
                          <a:rPr lang="en-US" sz="2800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800" b="0" i="0" smtClean="0">
                            <a:solidFill>
                              <a:srgbClr val="0000CC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5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800" b="0" i="0" smtClean="0">
                            <a:solidFill>
                              <a:srgbClr val="0000CC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7</m:t>
                        </m:r>
                      </m:den>
                    </m:f>
                    <m:r>
                      <m:rPr>
                        <m:nor/>
                      </m:rPr>
                      <a:rPr lang="en-US" sz="2800" b="0" i="0" smtClean="0">
                        <a:solidFill>
                          <a:srgbClr val="0000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= ……………… </m:t>
                    </m:r>
                  </m:oMath>
                </a14:m>
                <a:endParaRPr lang="en-US" dirty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9" y="2893202"/>
                <a:ext cx="4821769" cy="691023"/>
              </a:xfrm>
              <a:prstGeom prst="rect">
                <a:avLst/>
              </a:prstGeom>
              <a:blipFill rotWithShape="0">
                <a:blip r:embed="rId5"/>
                <a:stretch>
                  <a:fillRect l="-2908" b="-159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327976" y="3582658"/>
                <a:ext cx="11559224" cy="111703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sz="2800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</a:t>
                </a:r>
                <a:r>
                  <a:rPr lang="en-US" sz="28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ướng</a:t>
                </a: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dẫn</a:t>
                </a:r>
                <a:r>
                  <a:rPr lang="en-US" sz="28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 21 chia </a:t>
                </a:r>
                <a:r>
                  <a:rPr lang="en-US" sz="28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hết</a:t>
                </a:r>
                <a:r>
                  <a:rPr lang="en-US" sz="28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cho</a:t>
                </a:r>
                <a:r>
                  <a:rPr lang="en-US" sz="28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7 </a:t>
                </a:r>
                <a:r>
                  <a:rPr lang="en-US" sz="28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được</a:t>
                </a:r>
                <a:r>
                  <a:rPr lang="en-US" sz="28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</a:t>
                </a:r>
                <a:r>
                  <a:rPr lang="en-US" sz="28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</a:t>
                </a:r>
                <a:r>
                  <a:rPr lang="en-US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</a:t>
                </a:r>
                <a:r>
                  <a:rPr lang="en-US" sz="28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ậy</a:t>
                </a:r>
                <a:r>
                  <a:rPr lang="en-US" sz="28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ta </a:t>
                </a:r>
                <a:r>
                  <a:rPr lang="en-US" sz="28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chỉ</a:t>
                </a:r>
                <a:r>
                  <a:rPr lang="en-US" sz="28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quy</a:t>
                </a:r>
                <a:r>
                  <a:rPr lang="en-US" sz="28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đồng</a:t>
                </a:r>
                <a:r>
                  <a:rPr lang="en-US" sz="28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800">
                            <a:solidFill>
                              <a:srgbClr val="0000CC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5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800">
                            <a:solidFill>
                              <a:srgbClr val="0000CC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7</m:t>
                        </m:r>
                      </m:den>
                    </m:f>
                  </m:oMath>
                </a14:m>
                <a:r>
                  <a:rPr lang="en-US" sz="28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và</a:t>
                </a:r>
                <a:r>
                  <a:rPr lang="en-US" sz="28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giữ</a:t>
                </a:r>
                <a:r>
                  <a:rPr lang="en-US" sz="28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nguyên</a:t>
                </a:r>
                <a:r>
                  <a:rPr lang="en-US" sz="28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800">
                            <a:solidFill>
                              <a:srgbClr val="0000CC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13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800">
                            <a:solidFill>
                              <a:srgbClr val="0000CC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21</m:t>
                        </m:r>
                      </m:den>
                    </m:f>
                  </m:oMath>
                </a14:m>
                <a:r>
                  <a:rPr lang="en-US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Ta </a:t>
                </a:r>
                <a:r>
                  <a:rPr lang="en-US" sz="28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thực</a:t>
                </a: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hiện</a:t>
                </a: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như</a:t>
                </a: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sau</a:t>
                </a: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  <a:endParaRPr lang="en-US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976" y="3582658"/>
                <a:ext cx="11559224" cy="1117037"/>
              </a:xfrm>
              <a:prstGeom prst="rect">
                <a:avLst/>
              </a:prstGeom>
              <a:blipFill rotWithShape="0">
                <a:blip r:embed="rId6"/>
                <a:stretch>
                  <a:fillRect l="-1899" r="-1846" b="-1857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Oval 11"/>
          <p:cNvSpPr/>
          <p:nvPr/>
        </p:nvSpPr>
        <p:spPr>
          <a:xfrm>
            <a:off x="1569153" y="3251317"/>
            <a:ext cx="495918" cy="415333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2240404" y="3237728"/>
            <a:ext cx="495918" cy="415333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3970506" y="4575938"/>
                <a:ext cx="6337119" cy="69102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2800" dirty="0" smtClean="0">
                    <a:solidFill>
                      <a:srgbClr val="0000CC"/>
                    </a:solidFill>
                  </a:rPr>
                  <a:t> </a:t>
                </a:r>
                <a:r>
                  <a:rPr lang="en-US" sz="2800" dirty="0" err="1" smtClean="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Mẫu</a:t>
                </a:r>
                <a:r>
                  <a:rPr lang="en-US" sz="2800" dirty="0" smtClean="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800" b="0" i="0" smtClean="0">
                            <a:solidFill>
                              <a:srgbClr val="0000CC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13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800" b="0" i="0" smtClean="0">
                            <a:solidFill>
                              <a:srgbClr val="0000CC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21</m:t>
                        </m:r>
                      </m:den>
                    </m:f>
                    <m:r>
                      <m:rPr>
                        <m:nor/>
                      </m:rPr>
                      <a:rPr lang="en-US" sz="2800" i="0" smtClean="0">
                        <a:solidFill>
                          <a:srgbClr val="0000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 +</m:t>
                    </m:r>
                    <m:r>
                      <a:rPr lang="en-US" sz="2800" b="0" i="1" smtClean="0">
                        <a:solidFill>
                          <a:srgbClr val="0000CC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  <m:f>
                      <m:fPr>
                        <m:ctrlPr>
                          <a:rPr lang="en-US" sz="2800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800" b="0" i="0" smtClean="0">
                            <a:solidFill>
                              <a:srgbClr val="0000CC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5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800" b="0" i="0" smtClean="0">
                            <a:solidFill>
                              <a:srgbClr val="0000CC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7</m:t>
                        </m:r>
                      </m:den>
                    </m:f>
                    <m:r>
                      <m:rPr>
                        <m:nor/>
                      </m:rPr>
                      <a:rPr lang="en-US" sz="2800" b="0" i="0" smtClean="0">
                        <a:solidFill>
                          <a:srgbClr val="0000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= </m:t>
                    </m:r>
                    <m:f>
                      <m:fPr>
                        <m:ctrlPr>
                          <a:rPr lang="en-US" sz="2800" i="1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800">
                            <a:solidFill>
                              <a:srgbClr val="0000CC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13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800">
                            <a:solidFill>
                              <a:srgbClr val="0000CC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21</m:t>
                        </m:r>
                      </m:den>
                    </m:f>
                  </m:oMath>
                </a14:m>
                <a:r>
                  <a:rPr lang="en-US" dirty="0" smtClean="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:r>
                  <a:rPr lang="en-US" sz="2800" dirty="0" smtClean="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800">
                            <a:solidFill>
                              <a:srgbClr val="0000CC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5</m:t>
                        </m:r>
                        <m:r>
                          <m:rPr>
                            <m:nor/>
                          </m:rPr>
                          <a:rPr lang="en-US" sz="2800" b="0" i="0" smtClean="0">
                            <a:solidFill>
                              <a:srgbClr val="0000CC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800" b="0" i="0" smtClean="0">
                            <a:solidFill>
                              <a:srgbClr val="0000CC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x</m:t>
                        </m:r>
                        <m:r>
                          <m:rPr>
                            <m:nor/>
                          </m:rPr>
                          <a:rPr lang="en-US" sz="2800" b="0" i="0" smtClean="0">
                            <a:solidFill>
                              <a:srgbClr val="0000CC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 3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800">
                            <a:solidFill>
                              <a:srgbClr val="0000CC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7</m:t>
                        </m:r>
                        <m:r>
                          <m:rPr>
                            <m:nor/>
                          </m:rPr>
                          <a:rPr lang="en-US" sz="2800" b="0" i="0" smtClean="0">
                            <a:solidFill>
                              <a:srgbClr val="0000CC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800" b="0" i="0" smtClean="0">
                            <a:solidFill>
                              <a:srgbClr val="0000CC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x</m:t>
                        </m:r>
                        <m:r>
                          <m:rPr>
                            <m:nor/>
                          </m:rPr>
                          <a:rPr lang="en-US" sz="2800" b="0" i="0" smtClean="0">
                            <a:solidFill>
                              <a:srgbClr val="0000CC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 3</m:t>
                        </m:r>
                      </m:den>
                    </m:f>
                  </m:oMath>
                </a14:m>
                <a:r>
                  <a:rPr lang="en-US" dirty="0" smtClean="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smtClean="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800">
                            <a:solidFill>
                              <a:srgbClr val="0000CC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13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800">
                            <a:solidFill>
                              <a:srgbClr val="0000CC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21</m:t>
                        </m:r>
                      </m:den>
                    </m:f>
                  </m:oMath>
                </a14:m>
                <a:r>
                  <a:rPr lang="en-US" dirty="0" smtClean="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:r>
                  <a:rPr lang="en-US" sz="2800" dirty="0" smtClean="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800">
                            <a:solidFill>
                              <a:srgbClr val="FF0000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  <m:r>
                          <m:rPr>
                            <m:nor/>
                          </m:rPr>
                          <a:rPr lang="en-US" sz="2800" b="0" i="0" smtClean="0">
                            <a:solidFill>
                              <a:srgbClr val="FF0000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5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800">
                            <a:solidFill>
                              <a:srgbClr val="FF0000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21</m:t>
                        </m:r>
                      </m:den>
                    </m:f>
                  </m:oMath>
                </a14:m>
                <a:r>
                  <a:rPr lang="en-US" sz="2800" dirty="0" smtClean="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800" b="0" i="0" smtClean="0">
                            <a:solidFill>
                              <a:srgbClr val="0000CC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28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800">
                            <a:solidFill>
                              <a:srgbClr val="0000CC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21</m:t>
                        </m:r>
                      </m:den>
                    </m:f>
                  </m:oMath>
                </a14:m>
                <a:endParaRPr lang="en-US" sz="2800" dirty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70506" y="4575938"/>
                <a:ext cx="6337119" cy="691023"/>
              </a:xfrm>
              <a:prstGeom prst="rect">
                <a:avLst/>
              </a:prstGeom>
              <a:blipFill rotWithShape="0">
                <a:blip r:embed="rId7"/>
                <a:stretch>
                  <a:fillRect l="-2115" b="-159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267762" y="5834229"/>
                <a:ext cx="3897838" cy="68615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sz="2800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sz="28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a)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800" b="0" i="0" smtClean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800" b="0" i="0" smtClean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12</m:t>
                        </m:r>
                      </m:den>
                    </m:f>
                    <m:r>
                      <m:rPr>
                        <m:nor/>
                      </m:rPr>
                      <a:rPr lang="en-US" sz="2800" i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 +</m:t>
                    </m:r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  <m:f>
                      <m:fPr>
                        <m:ctrlPr>
                          <a:rPr lang="en-US" sz="2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800" b="0" i="0" smtClean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800" b="0" i="0" smtClean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4</m:t>
                        </m:r>
                      </m:den>
                    </m:f>
                    <m:r>
                      <m:rPr>
                        <m:nor/>
                      </m:rPr>
                      <a:rPr lang="en-US" sz="2800" b="0" i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= …………..</m:t>
                    </m:r>
                  </m:oMath>
                </a14:m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7762" y="5834229"/>
                <a:ext cx="3897838" cy="686150"/>
              </a:xfrm>
              <a:prstGeom prst="rect">
                <a:avLst/>
              </a:prstGeom>
              <a:blipFill rotWithShape="0">
                <a:blip r:embed="rId8"/>
                <a:stretch>
                  <a:fillRect l="-3599" b="-168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9" name="TextBox 18"/>
              <p:cNvSpPr txBox="1"/>
              <p:nvPr/>
            </p:nvSpPr>
            <p:spPr>
              <a:xfrm>
                <a:off x="5424965" y="5834229"/>
                <a:ext cx="3646768" cy="96731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2800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</a:t>
                </a:r>
                <a:r>
                  <a:rPr lang="en-US" sz="28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800" b="0" i="0" smtClean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4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800" b="0" i="0" smtClean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25</m:t>
                        </m:r>
                      </m:den>
                    </m:f>
                    <m:r>
                      <m:rPr>
                        <m:nor/>
                      </m:rPr>
                      <a:rPr lang="en-US" sz="2800" i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 +</m:t>
                    </m:r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  <m:f>
                      <m:fPr>
                        <m:ctrlPr>
                          <a:rPr lang="en-US" sz="2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800" b="0" i="0" smtClean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800" b="0" i="0" smtClean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5</m:t>
                        </m:r>
                      </m:den>
                    </m:f>
                    <m:r>
                      <m:rPr>
                        <m:nor/>
                      </m:rPr>
                      <a:rPr lang="en-US" sz="280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=…………..</m:t>
                    </m:r>
                  </m:oMath>
                </a14:m>
                <a:endPara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24965" y="5834229"/>
                <a:ext cx="3646768" cy="967316"/>
              </a:xfrm>
              <a:prstGeom prst="rect">
                <a:avLst/>
              </a:prstGeom>
              <a:blipFill rotWithShape="0">
                <a:blip r:embed="rId9"/>
                <a:stretch>
                  <a:fillRect l="-384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64639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 animBg="1"/>
      <p:bldP spid="13" grpId="0" animBg="1"/>
      <p:bldP spid="17" grpId="0"/>
      <p:bldP spid="18" grpId="0"/>
      <p:bldP spid="1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57"/>
          <p:cNvSpPr txBox="1">
            <a:spLocks noChangeArrowheads="1"/>
          </p:cNvSpPr>
          <p:nvPr/>
        </p:nvSpPr>
        <p:spPr bwMode="auto">
          <a:xfrm>
            <a:off x="3244964" y="18721"/>
            <a:ext cx="4447039" cy="52322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dirty="0" err="1" smtClean="0"/>
              <a:t>Các</a:t>
            </a:r>
            <a:r>
              <a:rPr lang="en-US" sz="2800" dirty="0" smtClean="0"/>
              <a:t> </a:t>
            </a:r>
            <a:r>
              <a:rPr lang="en-US" sz="2800" dirty="0" err="1" smtClean="0"/>
              <a:t>em</a:t>
            </a:r>
            <a:r>
              <a:rPr lang="en-US" sz="2800" dirty="0" smtClean="0"/>
              <a:t> </a:t>
            </a:r>
            <a:r>
              <a:rPr lang="en-US" sz="2800" dirty="0" err="1" smtClean="0"/>
              <a:t>kiểm</a:t>
            </a:r>
            <a:r>
              <a:rPr lang="en-US" sz="2800" dirty="0" smtClean="0"/>
              <a:t> </a:t>
            </a:r>
            <a:r>
              <a:rPr lang="en-US" sz="2800" dirty="0" err="1" smtClean="0"/>
              <a:t>tra</a:t>
            </a:r>
            <a:r>
              <a:rPr lang="en-US" sz="2800" dirty="0" smtClean="0"/>
              <a:t> </a:t>
            </a:r>
            <a:r>
              <a:rPr lang="en-US" sz="2800" dirty="0" err="1" smtClean="0"/>
              <a:t>kết</a:t>
            </a:r>
            <a:r>
              <a:rPr lang="en-US" sz="2800" dirty="0" smtClean="0"/>
              <a:t> </a:t>
            </a:r>
            <a:r>
              <a:rPr lang="en-US" sz="2800" dirty="0" err="1" smtClean="0"/>
              <a:t>quả</a:t>
            </a:r>
            <a:r>
              <a:rPr lang="en-US" sz="2800" dirty="0" smtClean="0"/>
              <a:t> </a:t>
            </a:r>
            <a:r>
              <a:rPr lang="en-US" sz="2800" dirty="0" err="1" smtClean="0"/>
              <a:t>nhé</a:t>
            </a:r>
            <a:r>
              <a:rPr lang="en-US" sz="2800" dirty="0" smtClean="0"/>
              <a:t>:</a:t>
            </a:r>
            <a:endParaRPr lang="en-US" sz="2800" dirty="0"/>
          </a:p>
        </p:txBody>
      </p:sp>
      <p:sp>
        <p:nvSpPr>
          <p:cNvPr id="5" name="Text Box 57"/>
          <p:cNvSpPr txBox="1">
            <a:spLocks noChangeArrowheads="1"/>
          </p:cNvSpPr>
          <p:nvPr/>
        </p:nvSpPr>
        <p:spPr bwMode="auto">
          <a:xfrm>
            <a:off x="531359" y="757319"/>
            <a:ext cx="49371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u="sng" dirty="0" err="1" smtClean="0">
                <a:solidFill>
                  <a:srgbClr val="0000CC"/>
                </a:solidFill>
              </a:rPr>
              <a:t>Bài</a:t>
            </a:r>
            <a:r>
              <a:rPr lang="en-US" sz="2800" u="sng" dirty="0" smtClean="0">
                <a:solidFill>
                  <a:srgbClr val="0000CC"/>
                </a:solidFill>
              </a:rPr>
              <a:t> </a:t>
            </a:r>
            <a:r>
              <a:rPr lang="en-US" sz="2800" u="sng" dirty="0" err="1" smtClean="0">
                <a:solidFill>
                  <a:srgbClr val="0000CC"/>
                </a:solidFill>
              </a:rPr>
              <a:t>tập</a:t>
            </a:r>
            <a:r>
              <a:rPr lang="en-US" sz="2800" u="sng" dirty="0" smtClean="0">
                <a:solidFill>
                  <a:srgbClr val="0000CC"/>
                </a:solidFill>
              </a:rPr>
              <a:t> 1</a:t>
            </a:r>
            <a:r>
              <a:rPr lang="en-US" sz="2800" dirty="0" smtClean="0">
                <a:solidFill>
                  <a:srgbClr val="0000CC"/>
                </a:solidFill>
              </a:rPr>
              <a:t>: </a:t>
            </a:r>
            <a:r>
              <a:rPr lang="en-US" sz="2800" dirty="0" err="1" smtClean="0">
                <a:solidFill>
                  <a:srgbClr val="0000CC"/>
                </a:solidFill>
              </a:rPr>
              <a:t>Tính</a:t>
            </a:r>
            <a:r>
              <a:rPr lang="en-US" sz="2800" dirty="0" smtClean="0">
                <a:solidFill>
                  <a:srgbClr val="0000CC"/>
                </a:solidFill>
              </a:rPr>
              <a:t>: </a:t>
            </a:r>
            <a:endParaRPr lang="en-US" sz="2800" dirty="0">
              <a:solidFill>
                <a:srgbClr val="0000CC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531360" y="1362384"/>
                <a:ext cx="4115807" cy="69038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2800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sz="28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a)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800" b="0" i="0" smtClean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800" b="0" i="0" smtClean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den>
                    </m:f>
                    <m:r>
                      <m:rPr>
                        <m:nor/>
                      </m:rPr>
                      <a:rPr lang="en-US" sz="2800" i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 +</m:t>
                    </m:r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  <m:f>
                      <m:fPr>
                        <m:ctrlPr>
                          <a:rPr lang="en-US" sz="2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800" b="0" i="0" smtClean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800" b="0" i="0" smtClean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4</m:t>
                        </m:r>
                      </m:den>
                    </m:f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en-US" sz="2800" b="0" i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= </m:t>
                    </m:r>
                    <m:f>
                      <m:fPr>
                        <m:ctrlPr>
                          <a:rPr lang="en-US" sz="28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800" b="0" i="0" smtClean="0">
                            <a:solidFill>
                              <a:srgbClr val="FF0000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8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800" b="0" i="0" smtClean="0">
                            <a:solidFill>
                              <a:srgbClr val="FF0000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12</m:t>
                        </m:r>
                      </m:den>
                    </m:f>
                    <m:r>
                      <m:rPr>
                        <m:nor/>
                      </m:rPr>
                      <a:rPr lang="en-US" sz="280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 +</m:t>
                    </m:r>
                    <m:r>
                      <a:rPr lang="en-US" sz="28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  <m:f>
                      <m:fPr>
                        <m:ctrlPr>
                          <a:rPr lang="en-US" sz="28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800" b="0" i="0" smtClean="0">
                            <a:solidFill>
                              <a:srgbClr val="FF0000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9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800" b="0" i="0" smtClean="0">
                            <a:solidFill>
                              <a:srgbClr val="FF0000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12</m:t>
                        </m:r>
                      </m:den>
                    </m:f>
                    <m:r>
                      <a:rPr lang="en-US" sz="28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en-US" sz="280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m:rPr>
                        <m:nor/>
                      </m:rPr>
                      <a:rPr lang="en-US" sz="2800" b="0" i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f>
                      <m:f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800" b="0" i="0" smtClean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17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8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12</m:t>
                        </m:r>
                      </m:den>
                    </m:f>
                  </m:oMath>
                </a14:m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1360" y="1362384"/>
                <a:ext cx="4115807" cy="690382"/>
              </a:xfrm>
              <a:prstGeom prst="rect">
                <a:avLst/>
              </a:prstGeom>
              <a:blipFill rotWithShape="0">
                <a:blip r:embed="rId2"/>
                <a:stretch>
                  <a:fillRect l="-3259" b="-157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531359" y="2393376"/>
                <a:ext cx="4136645" cy="96738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2800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</a:t>
                </a:r>
                <a:r>
                  <a:rPr lang="en-US" sz="28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800" b="0" i="0" smtClean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9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800" b="0" i="0" smtClean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4</m:t>
                        </m:r>
                      </m:den>
                    </m:f>
                    <m:r>
                      <m:rPr>
                        <m:nor/>
                      </m:rPr>
                      <a:rPr lang="en-US" sz="2800" i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 +</m:t>
                    </m:r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  <m:f>
                      <m:fPr>
                        <m:ctrlPr>
                          <a:rPr lang="en-US" sz="2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800" b="0" i="0" smtClean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800" b="0" i="0" smtClean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5</m:t>
                        </m:r>
                      </m:den>
                    </m:f>
                    <m:r>
                      <m:rPr>
                        <m:nor/>
                      </m:rPr>
                      <a:rPr lang="en-US" sz="28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en-US" sz="280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m:rPr>
                        <m:nor/>
                      </m:rPr>
                      <a:rPr lang="en-US" sz="2800" b="0" i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f>
                      <m:fPr>
                        <m:ctrlPr>
                          <a:rPr lang="en-US" sz="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800" b="0" i="0" smtClean="0">
                            <a:solidFill>
                              <a:srgbClr val="FF0000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45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800" b="0" i="0" smtClean="0">
                            <a:solidFill>
                              <a:srgbClr val="FF0000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20</m:t>
                        </m:r>
                      </m:den>
                    </m:f>
                    <m:r>
                      <m:rPr>
                        <m:nor/>
                      </m:rPr>
                      <a:rPr lang="en-US" sz="280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 +</m:t>
                    </m:r>
                    <m:r>
                      <a:rPr lang="en-US" sz="28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  <m:f>
                      <m:fPr>
                        <m:ctrlPr>
                          <a:rPr lang="en-US" sz="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800" b="0" i="0" smtClean="0">
                            <a:solidFill>
                              <a:srgbClr val="FF0000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12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800">
                            <a:solidFill>
                              <a:srgbClr val="FF0000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  <m:r>
                          <m:rPr>
                            <m:nor/>
                          </m:rPr>
                          <a:rPr lang="en-US" sz="2800" b="0" i="0" smtClean="0">
                            <a:solidFill>
                              <a:srgbClr val="FF0000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0</m:t>
                        </m:r>
                      </m:den>
                    </m:f>
                    <m:r>
                      <m:rPr>
                        <m:nor/>
                      </m:rPr>
                      <a:rPr lang="en-US" sz="2800" b="0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en-US" sz="280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m:rPr>
                        <m:nor/>
                      </m:rPr>
                      <a:rPr lang="en-US" sz="2800" b="0" i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f>
                      <m:f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800" b="0" i="0" smtClean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5</m:t>
                        </m:r>
                        <m:r>
                          <m:rPr>
                            <m:nor/>
                          </m:rPr>
                          <a:rPr lang="en-US" sz="28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7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8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  <m:r>
                          <m:rPr>
                            <m:nor/>
                          </m:rPr>
                          <a:rPr lang="en-US" sz="2800" b="0" i="0" smtClean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0</m:t>
                        </m:r>
                      </m:den>
                    </m:f>
                  </m:oMath>
                </a14:m>
                <a:endPara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1359" y="2393376"/>
                <a:ext cx="4136645" cy="967381"/>
              </a:xfrm>
              <a:prstGeom prst="rect">
                <a:avLst/>
              </a:prstGeom>
              <a:blipFill rotWithShape="0">
                <a:blip r:embed="rId3"/>
                <a:stretch>
                  <a:fillRect l="-324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531359" y="3408547"/>
                <a:ext cx="4104585" cy="69102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2800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</a:t>
                </a:r>
                <a:r>
                  <a:rPr lang="en-US" sz="28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800" b="0" i="0" smtClean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800" b="0" i="0" smtClean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5</m:t>
                        </m:r>
                      </m:den>
                    </m:f>
                    <m:r>
                      <m:rPr>
                        <m:nor/>
                      </m:rPr>
                      <a:rPr lang="en-US" sz="2800" i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 +</m:t>
                    </m:r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  <m:f>
                      <m:fPr>
                        <m:ctrlPr>
                          <a:rPr lang="en-US" sz="2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800" b="0" i="0" smtClean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4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800" b="0" i="0" smtClean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7</m:t>
                        </m:r>
                      </m:den>
                    </m:f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en-US" sz="280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  <m:f>
                      <m:fPr>
                        <m:ctrlPr>
                          <a:rPr lang="en-US" sz="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800" b="0" i="0" smtClean="0">
                            <a:solidFill>
                              <a:srgbClr val="FF0000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14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800" b="0" i="0" smtClean="0">
                            <a:solidFill>
                              <a:srgbClr val="FF0000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35</m:t>
                        </m:r>
                      </m:den>
                    </m:f>
                    <m:r>
                      <m:rPr>
                        <m:nor/>
                      </m:rPr>
                      <a:rPr lang="en-US" sz="280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 +</m:t>
                    </m:r>
                    <m:r>
                      <m:rPr>
                        <m:nor/>
                      </m:rPr>
                      <a:rPr lang="en-US" sz="2800" b="0" i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f>
                      <m:fPr>
                        <m:ctrlPr>
                          <a:rPr lang="en-US" sz="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800" b="0" i="0" smtClean="0">
                            <a:solidFill>
                              <a:srgbClr val="FF0000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20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800">
                            <a:solidFill>
                              <a:srgbClr val="FF0000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35</m:t>
                        </m:r>
                      </m:den>
                    </m:f>
                    <m:r>
                      <a:rPr lang="en-US" sz="28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en-US" sz="280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  <m:f>
                      <m:f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800" b="0" i="0" smtClean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34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800" b="0" i="0" smtClean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35</m:t>
                        </m:r>
                      </m:den>
                    </m:f>
                  </m:oMath>
                </a14:m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1359" y="3408547"/>
                <a:ext cx="4104585" cy="691023"/>
              </a:xfrm>
              <a:prstGeom prst="rect">
                <a:avLst/>
              </a:prstGeom>
              <a:blipFill rotWithShape="0">
                <a:blip r:embed="rId4"/>
                <a:stretch>
                  <a:fillRect l="-3269" b="-157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6563860" y="1362930"/>
                <a:ext cx="2819683" cy="59182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2400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QĐMS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400" b="0" i="0" smtClean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400" b="0" i="0" smtClean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den>
                    </m:f>
                    <m:r>
                      <m:rPr>
                        <m:nor/>
                      </m:rPr>
                      <a:rPr lang="en-US" sz="2400" b="0" i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= </m:t>
                    </m:r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400" b="0" i="0" smtClean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2 </m:t>
                        </m:r>
                        <m:r>
                          <m:rPr>
                            <m:nor/>
                          </m:rPr>
                          <a:rPr lang="en-US" sz="2400" b="0" i="0" smtClean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x</m:t>
                        </m:r>
                        <m:r>
                          <m:rPr>
                            <m:nor/>
                          </m:rPr>
                          <a:rPr lang="en-US" sz="2400" b="0" i="0" smtClean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 4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400" b="0" i="0" smtClean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3 </m:t>
                        </m:r>
                        <m:r>
                          <m:rPr>
                            <m:nor/>
                          </m:rPr>
                          <a:rPr lang="en-US" sz="2400" b="0" i="0" smtClean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x</m:t>
                        </m:r>
                        <m:r>
                          <m:rPr>
                            <m:nor/>
                          </m:rPr>
                          <a:rPr lang="en-US" sz="2400" b="0" i="0" smtClean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 4</m:t>
                        </m:r>
                      </m:den>
                    </m:f>
                    <m:r>
                      <m:rPr>
                        <m:nor/>
                      </m:rPr>
                      <a:rPr lang="en-US" sz="240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sz="2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400" b="0" i="0" smtClean="0">
                            <a:solidFill>
                              <a:srgbClr val="FF0000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8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400">
                            <a:solidFill>
                              <a:srgbClr val="FF0000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12</m:t>
                        </m:r>
                      </m:den>
                    </m:f>
                  </m:oMath>
                </a14:m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63860" y="1362930"/>
                <a:ext cx="2819683" cy="591829"/>
              </a:xfrm>
              <a:prstGeom prst="rect">
                <a:avLst/>
              </a:prstGeom>
              <a:blipFill rotWithShape="0">
                <a:blip r:embed="rId5"/>
                <a:stretch>
                  <a:fillRect l="-4329" b="-1546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" name="Straight Connector 9"/>
          <p:cNvCxnSpPr/>
          <p:nvPr/>
        </p:nvCxnSpPr>
        <p:spPr>
          <a:xfrm>
            <a:off x="6479985" y="757319"/>
            <a:ext cx="0" cy="344935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9757219" y="1264922"/>
                <a:ext cx="1959190" cy="78784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US" sz="2400" b="0" i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US" sz="2400" b="0" i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4</m:t>
                          </m:r>
                        </m:den>
                      </m:f>
                      <m:r>
                        <m:rPr>
                          <m:nor/>
                        </m:rPr>
                        <a:rPr lang="en-US" sz="2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US" sz="2400" b="0" i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  <m:r>
                            <m:rPr>
                              <m:nor/>
                            </m:rPr>
                            <a:rPr lang="en-US" sz="2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en-US" sz="2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x</m:t>
                          </m:r>
                          <m:r>
                            <m:rPr>
                              <m:nor/>
                            </m:rPr>
                            <a:rPr lang="en-US" sz="2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 3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US" sz="2400" b="0" i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4</m:t>
                          </m:r>
                          <m:r>
                            <m:rPr>
                              <m:nor/>
                            </m:rPr>
                            <a:rPr lang="en-US" sz="2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en-US" sz="2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x</m:t>
                          </m:r>
                          <m:r>
                            <m:rPr>
                              <m:nor/>
                            </m:rPr>
                            <a:rPr lang="en-US" sz="2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 3</m:t>
                          </m:r>
                        </m:den>
                      </m:f>
                      <m:r>
                        <m:rPr>
                          <m:nor/>
                        </m:rPr>
                        <a:rPr lang="en-US" sz="2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US" sz="2400" b="0" i="0" smtClean="0">
                              <a:solidFill>
                                <a:srgbClr val="FF0000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9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US" sz="2400">
                              <a:solidFill>
                                <a:srgbClr val="FF0000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12</m:t>
                          </m:r>
                        </m:den>
                      </m:f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57219" y="1264922"/>
                <a:ext cx="1959190" cy="787844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6563860" y="2442621"/>
                <a:ext cx="2896627" cy="59182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2400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QĐMS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9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4</m:t>
                        </m:r>
                      </m:den>
                    </m:f>
                    <m:r>
                      <m:rPr>
                        <m:nor/>
                      </m:rPr>
                      <a:rPr lang="en-US" sz="2400" b="0" i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= </m:t>
                    </m:r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400" b="0" i="0" smtClean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9 </m:t>
                        </m:r>
                        <m:r>
                          <m:rPr>
                            <m:nor/>
                          </m:rPr>
                          <a:rPr lang="en-US" sz="2400" b="0" i="0" smtClean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x</m:t>
                        </m:r>
                        <m:r>
                          <m:rPr>
                            <m:nor/>
                          </m:rPr>
                          <a:rPr lang="en-US" sz="2400" b="0" i="0" smtClean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 5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400" b="0" i="0" smtClean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4 </m:t>
                        </m:r>
                        <m:r>
                          <m:rPr>
                            <m:nor/>
                          </m:rPr>
                          <a:rPr lang="en-US" sz="2400" b="0" i="0" smtClean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x</m:t>
                        </m:r>
                        <m:r>
                          <m:rPr>
                            <m:nor/>
                          </m:rPr>
                          <a:rPr lang="en-US" sz="2400" b="0" i="0" smtClean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 5</m:t>
                        </m:r>
                      </m:den>
                    </m:f>
                    <m:r>
                      <m:rPr>
                        <m:nor/>
                      </m:rPr>
                      <a:rPr lang="en-US" sz="240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sz="2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400" b="0" i="0" smtClean="0">
                            <a:solidFill>
                              <a:srgbClr val="FF0000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45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400">
                            <a:solidFill>
                              <a:srgbClr val="FF0000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  <m:r>
                          <m:rPr>
                            <m:nor/>
                          </m:rPr>
                          <a:rPr lang="en-US" sz="2400" b="0" i="0" smtClean="0">
                            <a:solidFill>
                              <a:srgbClr val="FF0000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0</m:t>
                        </m:r>
                      </m:den>
                    </m:f>
                  </m:oMath>
                </a14:m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63860" y="2442621"/>
                <a:ext cx="2896627" cy="591829"/>
              </a:xfrm>
              <a:prstGeom prst="rect">
                <a:avLst/>
              </a:prstGeom>
              <a:blipFill rotWithShape="0">
                <a:blip r:embed="rId7"/>
                <a:stretch>
                  <a:fillRect l="-4211" b="-1546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9757219" y="2344613"/>
                <a:ext cx="1975220" cy="78784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US" sz="2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US" sz="2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5</m:t>
                          </m:r>
                        </m:den>
                      </m:f>
                      <m:r>
                        <m:rPr>
                          <m:nor/>
                        </m:rPr>
                        <a:rPr lang="en-US" sz="2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US" sz="2400" b="0" i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  <m:r>
                            <m:rPr>
                              <m:nor/>
                            </m:rPr>
                            <a:rPr lang="en-US" sz="2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en-US" sz="2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x</m:t>
                          </m:r>
                          <m:r>
                            <m:rPr>
                              <m:nor/>
                            </m:rPr>
                            <a:rPr lang="en-US" sz="2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4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US" sz="2400" b="0" i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5</m:t>
                          </m:r>
                          <m:r>
                            <m:rPr>
                              <m:nor/>
                            </m:rPr>
                            <a:rPr lang="en-US" sz="2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en-US" sz="2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x</m:t>
                          </m:r>
                          <m:r>
                            <m:rPr>
                              <m:nor/>
                            </m:rPr>
                            <a:rPr lang="en-US" sz="2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 4</m:t>
                          </m:r>
                        </m:den>
                      </m:f>
                      <m:r>
                        <m:rPr>
                          <m:nor/>
                        </m:rPr>
                        <a:rPr lang="en-US" sz="2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US" sz="2400" b="0" i="0" smtClean="0">
                              <a:solidFill>
                                <a:srgbClr val="FF0000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12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US" sz="2400">
                              <a:solidFill>
                                <a:srgbClr val="FF0000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  <m:r>
                            <m:rPr>
                              <m:nor/>
                            </m:rPr>
                            <a:rPr lang="en-US" sz="2400" b="0" i="0" smtClean="0">
                              <a:solidFill>
                                <a:srgbClr val="FF0000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0</m:t>
                          </m:r>
                        </m:den>
                      </m:f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57219" y="2344613"/>
                <a:ext cx="1975220" cy="787844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6600447" y="3438421"/>
                <a:ext cx="2819683" cy="59247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2400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QĐMS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400" b="0" i="0" smtClean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400" b="0" i="0" smtClean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5</m:t>
                        </m:r>
                      </m:den>
                    </m:f>
                    <m:r>
                      <m:rPr>
                        <m:nor/>
                      </m:rPr>
                      <a:rPr lang="en-US" sz="2400" b="0" i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= </m:t>
                    </m:r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400" b="0" i="0" smtClean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2 </m:t>
                        </m:r>
                        <m:r>
                          <m:rPr>
                            <m:nor/>
                          </m:rPr>
                          <a:rPr lang="en-US" sz="2400" b="0" i="0" smtClean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x</m:t>
                        </m:r>
                        <m:r>
                          <m:rPr>
                            <m:nor/>
                          </m:rPr>
                          <a:rPr lang="en-US" sz="2400" b="0" i="0" smtClean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 7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400" b="0" i="0" smtClean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5 </m:t>
                        </m:r>
                        <m:r>
                          <m:rPr>
                            <m:nor/>
                          </m:rPr>
                          <a:rPr lang="en-US" sz="2400" b="0" i="0" smtClean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x</m:t>
                        </m:r>
                        <m:r>
                          <m:rPr>
                            <m:nor/>
                          </m:rPr>
                          <a:rPr lang="en-US" sz="2400" b="0" i="0" smtClean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 7</m:t>
                        </m:r>
                      </m:den>
                    </m:f>
                    <m:r>
                      <m:rPr>
                        <m:nor/>
                      </m:rPr>
                      <a:rPr lang="en-US" sz="240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sz="2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400" b="0" i="0" smtClean="0">
                            <a:solidFill>
                              <a:srgbClr val="FF0000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14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400" b="0" i="0" smtClean="0">
                            <a:solidFill>
                              <a:srgbClr val="FF0000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35</m:t>
                        </m:r>
                      </m:den>
                    </m:f>
                  </m:oMath>
                </a14:m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00447" y="3438421"/>
                <a:ext cx="2819683" cy="592470"/>
              </a:xfrm>
              <a:prstGeom prst="rect">
                <a:avLst/>
              </a:prstGeom>
              <a:blipFill rotWithShape="0">
                <a:blip r:embed="rId9"/>
                <a:stretch>
                  <a:fillRect l="-4329" b="-164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/>
              <p:cNvSpPr/>
              <p:nvPr/>
            </p:nvSpPr>
            <p:spPr>
              <a:xfrm>
                <a:off x="9793806" y="3340413"/>
                <a:ext cx="1959190" cy="7884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US" sz="2400" b="0" i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4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US" sz="2400" b="0" i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7</m:t>
                          </m:r>
                        </m:den>
                      </m:f>
                      <m:r>
                        <m:rPr>
                          <m:nor/>
                        </m:rPr>
                        <a:rPr lang="en-US" sz="2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US" sz="2400" b="0" i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4</m:t>
                          </m:r>
                          <m:r>
                            <m:rPr>
                              <m:nor/>
                            </m:rPr>
                            <a:rPr lang="en-US" sz="2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en-US" sz="2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x</m:t>
                          </m:r>
                          <m:r>
                            <m:rPr>
                              <m:nor/>
                            </m:rPr>
                            <a:rPr lang="en-US" sz="2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 5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US" sz="2400" b="0" i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7</m:t>
                          </m:r>
                          <m:r>
                            <m:rPr>
                              <m:nor/>
                            </m:rPr>
                            <a:rPr lang="en-US" sz="2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en-US" sz="2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x</m:t>
                          </m:r>
                          <m:r>
                            <m:rPr>
                              <m:nor/>
                            </m:rPr>
                            <a:rPr lang="en-US" sz="2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 5</m:t>
                          </m:r>
                        </m:den>
                      </m:f>
                      <m:r>
                        <m:rPr>
                          <m:nor/>
                        </m:rPr>
                        <a:rPr lang="en-US" sz="2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US" sz="2400" b="0" i="0" smtClean="0">
                              <a:solidFill>
                                <a:srgbClr val="FF0000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20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US" sz="2400">
                              <a:solidFill>
                                <a:srgbClr val="FF0000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35</m:t>
                          </m:r>
                        </m:den>
                      </m:f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93806" y="3340413"/>
                <a:ext cx="1959190" cy="788486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 Box 57"/>
          <p:cNvSpPr txBox="1">
            <a:spLocks noChangeArrowheads="1"/>
          </p:cNvSpPr>
          <p:nvPr/>
        </p:nvSpPr>
        <p:spPr bwMode="auto">
          <a:xfrm>
            <a:off x="412482" y="4218144"/>
            <a:ext cx="41067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u="sng" dirty="0" err="1" smtClean="0">
                <a:solidFill>
                  <a:srgbClr val="0000CC"/>
                </a:solidFill>
              </a:rPr>
              <a:t>Bài</a:t>
            </a:r>
            <a:r>
              <a:rPr lang="en-US" sz="2800" u="sng" dirty="0" smtClean="0">
                <a:solidFill>
                  <a:srgbClr val="0000CC"/>
                </a:solidFill>
              </a:rPr>
              <a:t> </a:t>
            </a:r>
            <a:r>
              <a:rPr lang="en-US" sz="2800" u="sng" dirty="0" err="1" smtClean="0">
                <a:solidFill>
                  <a:srgbClr val="0000CC"/>
                </a:solidFill>
              </a:rPr>
              <a:t>tập</a:t>
            </a:r>
            <a:r>
              <a:rPr lang="en-US" sz="2800" u="sng" dirty="0" smtClean="0">
                <a:solidFill>
                  <a:srgbClr val="0000CC"/>
                </a:solidFill>
              </a:rPr>
              <a:t> 2</a:t>
            </a:r>
            <a:r>
              <a:rPr lang="en-US" sz="2800" dirty="0" smtClean="0">
                <a:solidFill>
                  <a:srgbClr val="0000CC"/>
                </a:solidFill>
              </a:rPr>
              <a:t>: </a:t>
            </a:r>
            <a:r>
              <a:rPr lang="en-US" sz="2800" dirty="0" err="1" smtClean="0">
                <a:solidFill>
                  <a:srgbClr val="0000CC"/>
                </a:solidFill>
              </a:rPr>
              <a:t>Tính</a:t>
            </a:r>
            <a:r>
              <a:rPr lang="en-US" sz="2800" dirty="0">
                <a:solidFill>
                  <a:srgbClr val="0000CC"/>
                </a:solidFill>
              </a:rPr>
              <a:t> </a:t>
            </a:r>
            <a:r>
              <a:rPr lang="en-US" sz="2800" dirty="0" smtClean="0">
                <a:solidFill>
                  <a:srgbClr val="0000CC"/>
                </a:solidFill>
              </a:rPr>
              <a:t>(</a:t>
            </a:r>
            <a:r>
              <a:rPr lang="en-US" sz="2800" dirty="0" err="1" smtClean="0">
                <a:solidFill>
                  <a:srgbClr val="0000CC"/>
                </a:solidFill>
              </a:rPr>
              <a:t>theo</a:t>
            </a:r>
            <a:r>
              <a:rPr lang="en-US" sz="2800" dirty="0" smtClean="0">
                <a:solidFill>
                  <a:srgbClr val="0000CC"/>
                </a:solidFill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</a:rPr>
              <a:t>mẫu</a:t>
            </a:r>
            <a:r>
              <a:rPr lang="en-US" sz="2800" dirty="0" smtClean="0">
                <a:solidFill>
                  <a:srgbClr val="0000CC"/>
                </a:solidFill>
              </a:rPr>
              <a:t>): </a:t>
            </a:r>
            <a:endParaRPr lang="en-US" sz="2800" dirty="0">
              <a:solidFill>
                <a:srgbClr val="0000CC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Box 16"/>
              <p:cNvSpPr txBox="1"/>
              <p:nvPr/>
            </p:nvSpPr>
            <p:spPr>
              <a:xfrm>
                <a:off x="433535" y="4873460"/>
                <a:ext cx="6920854" cy="69038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sz="2800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sz="28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a)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800" b="0" i="0" smtClean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800" b="0" i="0" smtClean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12</m:t>
                        </m:r>
                      </m:den>
                    </m:f>
                    <m:r>
                      <m:rPr>
                        <m:nor/>
                      </m:rPr>
                      <a:rPr lang="en-US" sz="2800" i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 +</m:t>
                    </m:r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  <m:f>
                      <m:fPr>
                        <m:ctrlPr>
                          <a:rPr lang="en-US" sz="2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800" b="0" i="0" smtClean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800" b="0" i="0" smtClean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4</m:t>
                        </m:r>
                      </m:den>
                    </m:f>
                    <m:r>
                      <m:rPr>
                        <m:nor/>
                      </m:rPr>
                      <a:rPr lang="en-US" sz="28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en-US" sz="2800" b="0" i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m:rPr>
                        <m:nor/>
                      </m:rPr>
                      <a:rPr lang="en-US" sz="2800" b="0" i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f>
                      <m:f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8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8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12</m:t>
                        </m:r>
                      </m:den>
                    </m:f>
                  </m:oMath>
                </a14:m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8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  <m:r>
                          <m:rPr>
                            <m:nor/>
                          </m:rPr>
                          <a:rPr lang="en-US" sz="2800" b="0" i="0" smtClean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800" b="0" i="0" smtClean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x</m:t>
                        </m:r>
                        <m:r>
                          <m:rPr>
                            <m:nor/>
                          </m:rPr>
                          <a:rPr lang="en-US" sz="2800" b="0" i="0" smtClean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 3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8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4</m:t>
                        </m:r>
                        <m:r>
                          <m:rPr>
                            <m:nor/>
                          </m:rPr>
                          <a:rPr lang="en-US" sz="2800" b="0" i="0" smtClean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800" b="0" i="0" smtClean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x</m:t>
                        </m:r>
                        <m:r>
                          <m:rPr>
                            <m:nor/>
                          </m:rPr>
                          <a:rPr lang="en-US" sz="2800" b="0" i="0" smtClean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 3</m:t>
                        </m:r>
                      </m:den>
                    </m:f>
                  </m:oMath>
                </a14:m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8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8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12</m:t>
                        </m:r>
                      </m:den>
                    </m:f>
                  </m:oMath>
                </a14:m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8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8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12</m:t>
                        </m:r>
                      </m:den>
                    </m:f>
                  </m:oMath>
                </a14:m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800" b="0" i="0" smtClean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6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8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12</m:t>
                        </m:r>
                      </m:den>
                    </m:f>
                  </m:oMath>
                </a14:m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800" b="0" i="0" smtClean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8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3535" y="4873460"/>
                <a:ext cx="6920854" cy="690382"/>
              </a:xfrm>
              <a:prstGeom prst="rect">
                <a:avLst/>
              </a:prstGeom>
              <a:blipFill rotWithShape="0">
                <a:blip r:embed="rId11"/>
                <a:stretch>
                  <a:fillRect l="-1938" b="-157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9" name="TextBox 18"/>
              <p:cNvSpPr txBox="1"/>
              <p:nvPr/>
            </p:nvSpPr>
            <p:spPr>
              <a:xfrm>
                <a:off x="433535" y="5818811"/>
                <a:ext cx="5831020" cy="96731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2800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</a:t>
                </a:r>
                <a:r>
                  <a:rPr lang="en-US" sz="28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800" b="0" i="0" smtClean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4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800" b="0" i="0" smtClean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25</m:t>
                        </m:r>
                      </m:den>
                    </m:f>
                    <m:r>
                      <m:rPr>
                        <m:nor/>
                      </m:rPr>
                      <a:rPr lang="en-US" sz="2800" i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 +</m:t>
                    </m:r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  <m:f>
                      <m:fPr>
                        <m:ctrlPr>
                          <a:rPr lang="en-US" sz="2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800" b="0" i="0" smtClean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800" b="0" i="0" smtClean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5</m:t>
                        </m:r>
                      </m:den>
                    </m:f>
                    <m:r>
                      <m:rPr>
                        <m:nor/>
                      </m:rPr>
                      <a:rPr lang="en-US" sz="28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en-US" sz="280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m:rPr>
                        <m:nor/>
                      </m:rPr>
                      <a:rPr lang="en-US" sz="2800" b="0" i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f>
                      <m:f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8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4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8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25</m:t>
                        </m:r>
                      </m:den>
                    </m:f>
                  </m:oMath>
                </a14:m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8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  <m:r>
                          <m:rPr>
                            <m:nor/>
                          </m:rPr>
                          <a:rPr lang="en-US" sz="2800" b="0" i="0" smtClean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800" b="0" i="0" smtClean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x</m:t>
                        </m:r>
                        <m:r>
                          <m:rPr>
                            <m:nor/>
                          </m:rPr>
                          <a:rPr lang="en-US" sz="2800" b="0" i="0" smtClean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 5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8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5</m:t>
                        </m:r>
                        <m:r>
                          <m:rPr>
                            <m:nor/>
                          </m:rPr>
                          <a:rPr lang="en-US" sz="2800" b="0" i="0" smtClean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800" b="0" i="0" smtClean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x</m:t>
                        </m:r>
                        <m:r>
                          <m:rPr>
                            <m:nor/>
                          </m:rPr>
                          <a:rPr lang="en-US" sz="2800" b="0" i="0" smtClean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 5</m:t>
                        </m:r>
                      </m:den>
                    </m:f>
                    <m:r>
                      <m:rPr>
                        <m:nor/>
                      </m:rPr>
                      <a:rPr lang="en-US" sz="280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8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4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8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25</m:t>
                        </m:r>
                      </m:den>
                    </m:f>
                  </m:oMath>
                </a14:m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800" b="0" i="0" smtClean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15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8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25</m:t>
                        </m:r>
                      </m:den>
                    </m:f>
                    <m:r>
                      <m:rPr>
                        <m:nor/>
                      </m:rPr>
                      <a:rPr lang="en-US" sz="280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800" b="0" i="0" smtClean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19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8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25</m:t>
                        </m:r>
                      </m:den>
                    </m:f>
                  </m:oMath>
                </a14:m>
                <a:endPara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3535" y="5818811"/>
                <a:ext cx="5831020" cy="967316"/>
              </a:xfrm>
              <a:prstGeom prst="rect">
                <a:avLst/>
              </a:prstGeom>
              <a:blipFill rotWithShape="0">
                <a:blip r:embed="rId12"/>
                <a:stretch>
                  <a:fillRect l="-229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61760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/>
      <p:bldP spid="7" grpId="0"/>
      <p:bldP spid="8" grpId="0"/>
      <p:bldP spid="9" grpId="0"/>
      <p:bldP spid="11" grpId="0"/>
      <p:bldP spid="12" grpId="0"/>
      <p:bldP spid="13" grpId="0"/>
      <p:bldP spid="14" grpId="0"/>
      <p:bldP spid="15" grpId="0"/>
      <p:bldP spid="16" grpId="0"/>
      <p:bldP spid="1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57052" y="931100"/>
            <a:ext cx="10576560" cy="101438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indent="-1703070">
              <a:lnSpc>
                <a:spcPct val="107000"/>
              </a:lnSpc>
              <a:spcAft>
                <a:spcPts val="800"/>
              </a:spcAft>
            </a:pPr>
            <a:r>
              <a:rPr lang="en-US" sz="28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en-US" sz="2800" b="1" i="1" u="sng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US" sz="2800" b="1" i="1" u="sng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dung </a:t>
            </a:r>
            <a:r>
              <a:rPr lang="en-US" sz="2800" b="1" i="1" u="sng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2800" b="1" i="1" u="sng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u="sng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ghi</a:t>
            </a:r>
            <a:r>
              <a:rPr lang="en-US" sz="2800" b="1" i="1" u="sng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u="sng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nhớ</a:t>
            </a:r>
            <a:r>
              <a:rPr lang="en-US" sz="28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Muốn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sz="2800" b="1" i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mẫu</a:t>
            </a:r>
            <a:r>
              <a:rPr lang="en-US" sz="2800" b="1" i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ta </a:t>
            </a:r>
            <a:r>
              <a:rPr 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mẫu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rồi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2800" b="1" i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4531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</TotalTime>
  <Words>293</Words>
  <Application>Microsoft Office PowerPoint</Application>
  <PresentationFormat>Widescreen</PresentationFormat>
  <Paragraphs>50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Cambria Math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23</cp:revision>
  <dcterms:created xsi:type="dcterms:W3CDTF">2020-03-26T06:59:39Z</dcterms:created>
  <dcterms:modified xsi:type="dcterms:W3CDTF">2020-03-27T09:45:20Z</dcterms:modified>
</cp:coreProperties>
</file>